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2" r:id="rId1"/>
    <p:sldMasterId id="2147484043" r:id="rId2"/>
    <p:sldMasterId id="2147484067" r:id="rId3"/>
    <p:sldMasterId id="2147484074" r:id="rId4"/>
    <p:sldMasterId id="2147484080" r:id="rId5"/>
  </p:sldMasterIdLst>
  <p:notesMasterIdLst>
    <p:notesMasterId r:id="rId20"/>
  </p:notesMasterIdLst>
  <p:sldIdLst>
    <p:sldId id="256" r:id="rId6"/>
    <p:sldId id="257" r:id="rId7"/>
    <p:sldId id="262" r:id="rId8"/>
    <p:sldId id="259" r:id="rId9"/>
    <p:sldId id="267" r:id="rId10"/>
    <p:sldId id="289" r:id="rId11"/>
    <p:sldId id="290" r:id="rId12"/>
    <p:sldId id="291" r:id="rId13"/>
    <p:sldId id="293" r:id="rId14"/>
    <p:sldId id="263" r:id="rId15"/>
    <p:sldId id="294" r:id="rId16"/>
    <p:sldId id="282" r:id="rId17"/>
    <p:sldId id="285"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48EC8A-7646-4B1F-938C-6DB55DD4426B}">
          <p14:sldIdLst>
            <p14:sldId id="256"/>
            <p14:sldId id="257"/>
            <p14:sldId id="262"/>
            <p14:sldId id="259"/>
            <p14:sldId id="267"/>
            <p14:sldId id="289"/>
            <p14:sldId id="290"/>
            <p14:sldId id="291"/>
            <p14:sldId id="293"/>
            <p14:sldId id="263"/>
            <p14:sldId id="294"/>
            <p14:sldId id="282"/>
            <p14:sldId id="285"/>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36050A-0FBE-B741-BD7B-6DB367B25D80}" type="doc">
      <dgm:prSet loTypeId="urn:microsoft.com/office/officeart/2005/8/layout/pyramid2" loCatId="" qsTypeId="urn:microsoft.com/office/officeart/2005/8/quickstyle/simple1" qsCatId="simple" csTypeId="urn:microsoft.com/office/officeart/2005/8/colors/accent1_2" csCatId="accent1" phldr="1"/>
      <dgm:spPr/>
      <dgm:t>
        <a:bodyPr/>
        <a:lstStyle/>
        <a:p>
          <a:endParaRPr lang="en-US"/>
        </a:p>
      </dgm:t>
    </dgm:pt>
    <dgm:pt modelId="{A2D37EAB-6102-0D49-8394-FA02D59A3EF2}">
      <dgm:prSet phldrT="[Text]"/>
      <dgm:spPr/>
      <dgm:t>
        <a:bodyPr/>
        <a:lstStyle/>
        <a:p>
          <a:r>
            <a:rPr lang="en-US" dirty="0"/>
            <a:t>CNY | 6.92</a:t>
          </a:r>
        </a:p>
      </dgm:t>
    </dgm:pt>
    <dgm:pt modelId="{41905DDD-BFA7-F144-B31A-F02FB666F985}" type="parTrans" cxnId="{F7E7E5A9-CEA9-5F45-A254-86D28BF04F6F}">
      <dgm:prSet/>
      <dgm:spPr/>
      <dgm:t>
        <a:bodyPr/>
        <a:lstStyle/>
        <a:p>
          <a:endParaRPr lang="en-US"/>
        </a:p>
      </dgm:t>
    </dgm:pt>
    <dgm:pt modelId="{943E66D4-B18E-8841-B01E-A90E4482937B}" type="sibTrans" cxnId="{F7E7E5A9-CEA9-5F45-A254-86D28BF04F6F}">
      <dgm:prSet/>
      <dgm:spPr/>
      <dgm:t>
        <a:bodyPr/>
        <a:lstStyle/>
        <a:p>
          <a:endParaRPr lang="en-US"/>
        </a:p>
      </dgm:t>
    </dgm:pt>
    <dgm:pt modelId="{765D251A-CB4D-0D40-BB35-9F2D82EBE914}">
      <dgm:prSet phldrT="[Text]"/>
      <dgm:spPr/>
      <dgm:t>
        <a:bodyPr/>
        <a:lstStyle/>
        <a:p>
          <a:r>
            <a:rPr lang="en-US" dirty="0"/>
            <a:t>AFN | 86.00</a:t>
          </a:r>
        </a:p>
      </dgm:t>
    </dgm:pt>
    <dgm:pt modelId="{B69EF2A6-4E7E-5E49-B22E-8041C1219E00}" type="parTrans" cxnId="{106F04BE-CEAA-EA4F-BE68-6C09BDEF19F2}">
      <dgm:prSet/>
      <dgm:spPr/>
      <dgm:t>
        <a:bodyPr/>
        <a:lstStyle/>
        <a:p>
          <a:endParaRPr lang="en-US"/>
        </a:p>
      </dgm:t>
    </dgm:pt>
    <dgm:pt modelId="{B5A66D12-A51F-8747-B047-5E49F144A6FA}" type="sibTrans" cxnId="{106F04BE-CEAA-EA4F-BE68-6C09BDEF19F2}">
      <dgm:prSet/>
      <dgm:spPr/>
      <dgm:t>
        <a:bodyPr/>
        <a:lstStyle/>
        <a:p>
          <a:endParaRPr lang="en-US"/>
        </a:p>
      </dgm:t>
    </dgm:pt>
    <dgm:pt modelId="{74C13F8C-4BB7-3443-929E-03A8251374F0}">
      <dgm:prSet phldrT="[Text]"/>
      <dgm:spPr/>
      <dgm:t>
        <a:bodyPr/>
        <a:lstStyle/>
        <a:p>
          <a:r>
            <a:rPr lang="en-US" dirty="0"/>
            <a:t>INR | 81.93</a:t>
          </a:r>
        </a:p>
      </dgm:t>
    </dgm:pt>
    <dgm:pt modelId="{8418C9BC-9043-1D44-AC77-EE6BC49D9259}" type="parTrans" cxnId="{E6B63117-D755-F048-858A-7AF524E409E2}">
      <dgm:prSet/>
      <dgm:spPr/>
      <dgm:t>
        <a:bodyPr/>
        <a:lstStyle/>
        <a:p>
          <a:endParaRPr lang="en-US"/>
        </a:p>
      </dgm:t>
    </dgm:pt>
    <dgm:pt modelId="{B541A874-FF4F-884D-B432-77859088ADE3}" type="sibTrans" cxnId="{E6B63117-D755-F048-858A-7AF524E409E2}">
      <dgm:prSet/>
      <dgm:spPr/>
      <dgm:t>
        <a:bodyPr/>
        <a:lstStyle/>
        <a:p>
          <a:endParaRPr lang="en-US"/>
        </a:p>
      </dgm:t>
    </dgm:pt>
    <dgm:pt modelId="{5D62617F-EF0C-0948-88F6-071800D21422}">
      <dgm:prSet phldrT="[Text]"/>
      <dgm:spPr/>
      <dgm:t>
        <a:bodyPr/>
        <a:lstStyle/>
        <a:p>
          <a:r>
            <a:rPr lang="en-US" dirty="0"/>
            <a:t>IDR | 14935.50</a:t>
          </a:r>
        </a:p>
      </dgm:t>
    </dgm:pt>
    <dgm:pt modelId="{98261E33-3F7A-F140-8B0C-EFF9A9B771B0}" type="parTrans" cxnId="{1A64FD1A-9587-D449-813B-C0E17E5010E0}">
      <dgm:prSet/>
      <dgm:spPr/>
      <dgm:t>
        <a:bodyPr/>
        <a:lstStyle/>
        <a:p>
          <a:endParaRPr lang="en-US"/>
        </a:p>
      </dgm:t>
    </dgm:pt>
    <dgm:pt modelId="{6EFBE92B-6E17-724C-80C2-0AE6283934D5}" type="sibTrans" cxnId="{1A64FD1A-9587-D449-813B-C0E17E5010E0}">
      <dgm:prSet/>
      <dgm:spPr/>
      <dgm:t>
        <a:bodyPr/>
        <a:lstStyle/>
        <a:p>
          <a:endParaRPr lang="en-US"/>
        </a:p>
      </dgm:t>
    </dgm:pt>
    <dgm:pt modelId="{8D4671B2-D951-624D-9F09-C52398108274}">
      <dgm:prSet phldrT="[Text]"/>
      <dgm:spPr/>
      <dgm:t>
        <a:bodyPr/>
        <a:lstStyle/>
        <a:p>
          <a:r>
            <a:rPr lang="en-US" dirty="0"/>
            <a:t>KWD | 0.31</a:t>
          </a:r>
        </a:p>
      </dgm:t>
    </dgm:pt>
    <dgm:pt modelId="{601EC587-6A5B-694E-9B62-13E2ACA1AC31}" type="parTrans" cxnId="{5A3F89A9-3E20-ED49-98A0-EF5706087A1F}">
      <dgm:prSet/>
      <dgm:spPr/>
      <dgm:t>
        <a:bodyPr/>
        <a:lstStyle/>
        <a:p>
          <a:endParaRPr lang="en-US"/>
        </a:p>
      </dgm:t>
    </dgm:pt>
    <dgm:pt modelId="{E560F431-1022-4A4A-A321-24657CCDC8D1}" type="sibTrans" cxnId="{5A3F89A9-3E20-ED49-98A0-EF5706087A1F}">
      <dgm:prSet/>
      <dgm:spPr/>
      <dgm:t>
        <a:bodyPr/>
        <a:lstStyle/>
        <a:p>
          <a:endParaRPr lang="en-US"/>
        </a:p>
      </dgm:t>
    </dgm:pt>
    <dgm:pt modelId="{29B48E71-33DD-8141-B69C-142BD6C87309}">
      <dgm:prSet phldrT="[Text]"/>
      <dgm:spPr/>
      <dgm:t>
        <a:bodyPr/>
        <a:lstStyle/>
        <a:p>
          <a:r>
            <a:rPr lang="en-US" dirty="0"/>
            <a:t>PKR | 278.86</a:t>
          </a:r>
        </a:p>
      </dgm:t>
    </dgm:pt>
    <dgm:pt modelId="{D8F19AFD-DFBB-8C41-80D9-2255C19E8040}" type="parTrans" cxnId="{C35870D9-9A84-DB47-A496-E753CE1EE99F}">
      <dgm:prSet/>
      <dgm:spPr/>
      <dgm:t>
        <a:bodyPr/>
        <a:lstStyle/>
        <a:p>
          <a:endParaRPr lang="en-US"/>
        </a:p>
      </dgm:t>
    </dgm:pt>
    <dgm:pt modelId="{33580566-0DEC-424B-94F8-C93785F134C7}" type="sibTrans" cxnId="{C35870D9-9A84-DB47-A496-E753CE1EE99F}">
      <dgm:prSet/>
      <dgm:spPr/>
      <dgm:t>
        <a:bodyPr/>
        <a:lstStyle/>
        <a:p>
          <a:endParaRPr lang="en-US"/>
        </a:p>
      </dgm:t>
    </dgm:pt>
    <dgm:pt modelId="{9ACC1371-80B3-C240-92FE-C9C13A70896C}">
      <dgm:prSet phldrT="[Text]"/>
      <dgm:spPr/>
      <dgm:t>
        <a:bodyPr/>
        <a:lstStyle/>
        <a:p>
          <a:r>
            <a:rPr lang="en-US" dirty="0"/>
            <a:t>JPY | 134.02</a:t>
          </a:r>
        </a:p>
      </dgm:t>
    </dgm:pt>
    <dgm:pt modelId="{15E492F8-1843-904B-A7BF-88FF0CF18420}" type="parTrans" cxnId="{C23B09F4-973F-F245-B5EC-BB5C4D32F866}">
      <dgm:prSet/>
      <dgm:spPr/>
      <dgm:t>
        <a:bodyPr/>
        <a:lstStyle/>
        <a:p>
          <a:endParaRPr lang="en-US"/>
        </a:p>
      </dgm:t>
    </dgm:pt>
    <dgm:pt modelId="{AB4B5724-61E6-5A4D-B264-398A3D90A3DC}" type="sibTrans" cxnId="{C23B09F4-973F-F245-B5EC-BB5C4D32F866}">
      <dgm:prSet/>
      <dgm:spPr/>
      <dgm:t>
        <a:bodyPr/>
        <a:lstStyle/>
        <a:p>
          <a:endParaRPr lang="en-US"/>
        </a:p>
      </dgm:t>
    </dgm:pt>
    <dgm:pt modelId="{3ACC9651-B7FD-FE4F-B9CA-CF72A7B92F2D}">
      <dgm:prSet phldrT="[Text]"/>
      <dgm:spPr/>
      <dgm:t>
        <a:bodyPr/>
        <a:lstStyle/>
        <a:p>
          <a:r>
            <a:rPr lang="en-US" dirty="0"/>
            <a:t>ILS | 3.64</a:t>
          </a:r>
        </a:p>
      </dgm:t>
    </dgm:pt>
    <dgm:pt modelId="{057CFF3F-F944-6240-82D6-C73F8467E5FA}" type="parTrans" cxnId="{1D81CD12-69DC-6743-8FE8-027E5C426820}">
      <dgm:prSet/>
      <dgm:spPr/>
      <dgm:t>
        <a:bodyPr/>
        <a:lstStyle/>
        <a:p>
          <a:endParaRPr lang="en-US"/>
        </a:p>
      </dgm:t>
    </dgm:pt>
    <dgm:pt modelId="{F26E434E-D10E-0B4F-B089-6DE5933C0F82}" type="sibTrans" cxnId="{1D81CD12-69DC-6743-8FE8-027E5C426820}">
      <dgm:prSet/>
      <dgm:spPr/>
      <dgm:t>
        <a:bodyPr/>
        <a:lstStyle/>
        <a:p>
          <a:endParaRPr lang="en-US"/>
        </a:p>
      </dgm:t>
    </dgm:pt>
    <dgm:pt modelId="{3607B23F-8A1F-754D-A800-C51B7F6D5327}">
      <dgm:prSet phldrT="[Text]"/>
      <dgm:spPr/>
      <dgm:t>
        <a:bodyPr/>
        <a:lstStyle/>
        <a:p>
          <a:r>
            <a:rPr lang="en-US" dirty="0"/>
            <a:t>MYR | 4.45</a:t>
          </a:r>
        </a:p>
      </dgm:t>
    </dgm:pt>
    <dgm:pt modelId="{8E708C64-17E0-1549-BCFA-E7CF12D66655}" type="parTrans" cxnId="{1C12B381-D17C-CF49-B737-2CB0C257D235}">
      <dgm:prSet/>
      <dgm:spPr/>
      <dgm:t>
        <a:bodyPr/>
        <a:lstStyle/>
        <a:p>
          <a:endParaRPr lang="en-US"/>
        </a:p>
      </dgm:t>
    </dgm:pt>
    <dgm:pt modelId="{2338038A-F80F-1B46-954D-AB41E934535F}" type="sibTrans" cxnId="{1C12B381-D17C-CF49-B737-2CB0C257D235}">
      <dgm:prSet/>
      <dgm:spPr/>
      <dgm:t>
        <a:bodyPr/>
        <a:lstStyle/>
        <a:p>
          <a:endParaRPr lang="en-US"/>
        </a:p>
      </dgm:t>
    </dgm:pt>
    <dgm:pt modelId="{56E06783-B5C2-D345-B752-A2CD193718A0}">
      <dgm:prSet phldrT="[Text]"/>
      <dgm:spPr/>
      <dgm:t>
        <a:bodyPr/>
        <a:lstStyle/>
        <a:p>
          <a:r>
            <a:rPr lang="en-US" dirty="0"/>
            <a:t>THB | 34.41</a:t>
          </a:r>
        </a:p>
      </dgm:t>
    </dgm:pt>
    <dgm:pt modelId="{05D33F8D-5CFF-274B-9EBA-A546B822CAB8}" type="parTrans" cxnId="{DD626012-A69E-7446-A7C2-58F6B283B8C0}">
      <dgm:prSet/>
      <dgm:spPr/>
      <dgm:t>
        <a:bodyPr/>
        <a:lstStyle/>
        <a:p>
          <a:endParaRPr lang="en-US"/>
        </a:p>
      </dgm:t>
    </dgm:pt>
    <dgm:pt modelId="{3B6F53CC-170B-2D49-9675-D5173242BD48}" type="sibTrans" cxnId="{DD626012-A69E-7446-A7C2-58F6B283B8C0}">
      <dgm:prSet/>
      <dgm:spPr/>
      <dgm:t>
        <a:bodyPr/>
        <a:lstStyle/>
        <a:p>
          <a:endParaRPr lang="en-US"/>
        </a:p>
      </dgm:t>
    </dgm:pt>
    <dgm:pt modelId="{7E68A8CA-E3E2-DC48-B93E-09D35D3B9B2E}" type="pres">
      <dgm:prSet presAssocID="{8336050A-0FBE-B741-BD7B-6DB367B25D80}" presName="compositeShape" presStyleCnt="0">
        <dgm:presLayoutVars>
          <dgm:dir/>
          <dgm:resizeHandles/>
        </dgm:presLayoutVars>
      </dgm:prSet>
      <dgm:spPr/>
    </dgm:pt>
    <dgm:pt modelId="{8389D14F-91EE-4848-AAFB-A023C1531965}" type="pres">
      <dgm:prSet presAssocID="{8336050A-0FBE-B741-BD7B-6DB367B25D80}" presName="pyramid" presStyleLbl="node1" presStyleIdx="0" presStyleCnt="1" custAng="0" custScaleX="85065" custLinFactNeighborX="2646" custLinFactNeighborY="-22970"/>
      <dgm:spPr/>
    </dgm:pt>
    <dgm:pt modelId="{B82CA9EB-1E31-1B42-9A5E-61908FCB5F0E}" type="pres">
      <dgm:prSet presAssocID="{8336050A-0FBE-B741-BD7B-6DB367B25D80}" presName="theList" presStyleCnt="0"/>
      <dgm:spPr/>
    </dgm:pt>
    <dgm:pt modelId="{A80F3950-BA9F-1B46-94F0-1FA23FD747B3}" type="pres">
      <dgm:prSet presAssocID="{8D4671B2-D951-624D-9F09-C52398108274}" presName="aNode" presStyleLbl="fgAcc1" presStyleIdx="0" presStyleCnt="10" custScaleY="110001" custLinFactNeighborY="-41990">
        <dgm:presLayoutVars>
          <dgm:bulletEnabled val="1"/>
        </dgm:presLayoutVars>
      </dgm:prSet>
      <dgm:spPr/>
    </dgm:pt>
    <dgm:pt modelId="{BB4A9D61-A0C9-DC48-BD1B-ECDCD1867F2E}" type="pres">
      <dgm:prSet presAssocID="{8D4671B2-D951-624D-9F09-C52398108274}" presName="aSpace" presStyleCnt="0"/>
      <dgm:spPr/>
    </dgm:pt>
    <dgm:pt modelId="{524DFDB4-8E0B-2E4C-9D9C-8B47D4623AA0}" type="pres">
      <dgm:prSet presAssocID="{3ACC9651-B7FD-FE4F-B9CA-CF72A7B92F2D}" presName="aNode" presStyleLbl="fgAcc1" presStyleIdx="1" presStyleCnt="10">
        <dgm:presLayoutVars>
          <dgm:bulletEnabled val="1"/>
        </dgm:presLayoutVars>
      </dgm:prSet>
      <dgm:spPr/>
    </dgm:pt>
    <dgm:pt modelId="{3A742CBF-53A3-2A47-873B-CBAE82A5F5A5}" type="pres">
      <dgm:prSet presAssocID="{3ACC9651-B7FD-FE4F-B9CA-CF72A7B92F2D}" presName="aSpace" presStyleCnt="0"/>
      <dgm:spPr/>
    </dgm:pt>
    <dgm:pt modelId="{57A51B9B-5B22-B349-94B7-004D9C566587}" type="pres">
      <dgm:prSet presAssocID="{3607B23F-8A1F-754D-A800-C51B7F6D5327}" presName="aNode" presStyleLbl="fgAcc1" presStyleIdx="2" presStyleCnt="10">
        <dgm:presLayoutVars>
          <dgm:bulletEnabled val="1"/>
        </dgm:presLayoutVars>
      </dgm:prSet>
      <dgm:spPr/>
    </dgm:pt>
    <dgm:pt modelId="{553F6E29-171A-9344-804E-E3D9C93EE729}" type="pres">
      <dgm:prSet presAssocID="{3607B23F-8A1F-754D-A800-C51B7F6D5327}" presName="aSpace" presStyleCnt="0"/>
      <dgm:spPr/>
    </dgm:pt>
    <dgm:pt modelId="{A8B34516-1C02-D245-AA31-938B142AB1FB}" type="pres">
      <dgm:prSet presAssocID="{A2D37EAB-6102-0D49-8394-FA02D59A3EF2}" presName="aNode" presStyleLbl="fgAcc1" presStyleIdx="3" presStyleCnt="10" custAng="0">
        <dgm:presLayoutVars>
          <dgm:bulletEnabled val="1"/>
        </dgm:presLayoutVars>
      </dgm:prSet>
      <dgm:spPr/>
    </dgm:pt>
    <dgm:pt modelId="{26EE3A7D-FDF1-1B4D-926E-2CB93053F7FC}" type="pres">
      <dgm:prSet presAssocID="{A2D37EAB-6102-0D49-8394-FA02D59A3EF2}" presName="aSpace" presStyleCnt="0"/>
      <dgm:spPr/>
    </dgm:pt>
    <dgm:pt modelId="{06936818-1725-BF4F-A9A2-020DD9115B48}" type="pres">
      <dgm:prSet presAssocID="{56E06783-B5C2-D345-B752-A2CD193718A0}" presName="aNode" presStyleLbl="fgAcc1" presStyleIdx="4" presStyleCnt="10">
        <dgm:presLayoutVars>
          <dgm:bulletEnabled val="1"/>
        </dgm:presLayoutVars>
      </dgm:prSet>
      <dgm:spPr/>
    </dgm:pt>
    <dgm:pt modelId="{AEDCCF0A-53CB-B440-8B46-DEDF0D36A166}" type="pres">
      <dgm:prSet presAssocID="{56E06783-B5C2-D345-B752-A2CD193718A0}" presName="aSpace" presStyleCnt="0"/>
      <dgm:spPr/>
    </dgm:pt>
    <dgm:pt modelId="{750A108C-A5E4-4C4F-BCF0-DA23EBE6E434}" type="pres">
      <dgm:prSet presAssocID="{74C13F8C-4BB7-3443-929E-03A8251374F0}" presName="aNode" presStyleLbl="fgAcc1" presStyleIdx="5" presStyleCnt="10">
        <dgm:presLayoutVars>
          <dgm:bulletEnabled val="1"/>
        </dgm:presLayoutVars>
      </dgm:prSet>
      <dgm:spPr/>
    </dgm:pt>
    <dgm:pt modelId="{B38F26E5-CCB8-334B-8D15-552F348D4808}" type="pres">
      <dgm:prSet presAssocID="{74C13F8C-4BB7-3443-929E-03A8251374F0}" presName="aSpace" presStyleCnt="0"/>
      <dgm:spPr/>
    </dgm:pt>
    <dgm:pt modelId="{9278410F-335A-3A45-A61D-8473B6E56B65}" type="pres">
      <dgm:prSet presAssocID="{765D251A-CB4D-0D40-BB35-9F2D82EBE914}" presName="aNode" presStyleLbl="fgAcc1" presStyleIdx="6" presStyleCnt="10">
        <dgm:presLayoutVars>
          <dgm:bulletEnabled val="1"/>
        </dgm:presLayoutVars>
      </dgm:prSet>
      <dgm:spPr/>
    </dgm:pt>
    <dgm:pt modelId="{1150AF9C-68E7-1F4B-A364-7DF6003E6BB4}" type="pres">
      <dgm:prSet presAssocID="{765D251A-CB4D-0D40-BB35-9F2D82EBE914}" presName="aSpace" presStyleCnt="0"/>
      <dgm:spPr/>
    </dgm:pt>
    <dgm:pt modelId="{2D74BCBE-44FE-EE4F-B252-EA612031D535}" type="pres">
      <dgm:prSet presAssocID="{9ACC1371-80B3-C240-92FE-C9C13A70896C}" presName="aNode" presStyleLbl="fgAcc1" presStyleIdx="7" presStyleCnt="10">
        <dgm:presLayoutVars>
          <dgm:bulletEnabled val="1"/>
        </dgm:presLayoutVars>
      </dgm:prSet>
      <dgm:spPr/>
    </dgm:pt>
    <dgm:pt modelId="{1833BFD1-7E94-9F4F-8C54-B34BF9DC3020}" type="pres">
      <dgm:prSet presAssocID="{9ACC1371-80B3-C240-92FE-C9C13A70896C}" presName="aSpace" presStyleCnt="0"/>
      <dgm:spPr/>
    </dgm:pt>
    <dgm:pt modelId="{4A2ADBB1-1D35-F540-9C6B-2B27BA6D7121}" type="pres">
      <dgm:prSet presAssocID="{29B48E71-33DD-8141-B69C-142BD6C87309}" presName="aNode" presStyleLbl="fgAcc1" presStyleIdx="8" presStyleCnt="10">
        <dgm:presLayoutVars>
          <dgm:bulletEnabled val="1"/>
        </dgm:presLayoutVars>
      </dgm:prSet>
      <dgm:spPr/>
    </dgm:pt>
    <dgm:pt modelId="{F70C3E95-052E-9241-886B-F7A8665CBC9A}" type="pres">
      <dgm:prSet presAssocID="{29B48E71-33DD-8141-B69C-142BD6C87309}" presName="aSpace" presStyleCnt="0"/>
      <dgm:spPr/>
    </dgm:pt>
    <dgm:pt modelId="{43AF4294-2A56-5049-B85A-878568F40640}" type="pres">
      <dgm:prSet presAssocID="{5D62617F-EF0C-0948-88F6-071800D21422}" presName="aNode" presStyleLbl="fgAcc1" presStyleIdx="9" presStyleCnt="10">
        <dgm:presLayoutVars>
          <dgm:bulletEnabled val="1"/>
        </dgm:presLayoutVars>
      </dgm:prSet>
      <dgm:spPr/>
    </dgm:pt>
    <dgm:pt modelId="{95C7AAA0-97C6-524D-A169-458E77054F99}" type="pres">
      <dgm:prSet presAssocID="{5D62617F-EF0C-0948-88F6-071800D21422}" presName="aSpace" presStyleCnt="0"/>
      <dgm:spPr/>
    </dgm:pt>
  </dgm:ptLst>
  <dgm:cxnLst>
    <dgm:cxn modelId="{A6CE330B-1C2F-4540-9662-6614431DD575}" type="presOf" srcId="{74C13F8C-4BB7-3443-929E-03A8251374F0}" destId="{750A108C-A5E4-4C4F-BCF0-DA23EBE6E434}" srcOrd="0" destOrd="0" presId="urn:microsoft.com/office/officeart/2005/8/layout/pyramid2"/>
    <dgm:cxn modelId="{14A79C0B-95CB-EA4D-87BC-CE266491839F}" type="presOf" srcId="{5D62617F-EF0C-0948-88F6-071800D21422}" destId="{43AF4294-2A56-5049-B85A-878568F40640}" srcOrd="0" destOrd="0" presId="urn:microsoft.com/office/officeart/2005/8/layout/pyramid2"/>
    <dgm:cxn modelId="{DD626012-A69E-7446-A7C2-58F6B283B8C0}" srcId="{8336050A-0FBE-B741-BD7B-6DB367B25D80}" destId="{56E06783-B5C2-D345-B752-A2CD193718A0}" srcOrd="4" destOrd="0" parTransId="{05D33F8D-5CFF-274B-9EBA-A546B822CAB8}" sibTransId="{3B6F53CC-170B-2D49-9675-D5173242BD48}"/>
    <dgm:cxn modelId="{1D81CD12-69DC-6743-8FE8-027E5C426820}" srcId="{8336050A-0FBE-B741-BD7B-6DB367B25D80}" destId="{3ACC9651-B7FD-FE4F-B9CA-CF72A7B92F2D}" srcOrd="1" destOrd="0" parTransId="{057CFF3F-F944-6240-82D6-C73F8467E5FA}" sibTransId="{F26E434E-D10E-0B4F-B089-6DE5933C0F82}"/>
    <dgm:cxn modelId="{1A23B513-41AC-B047-81FE-FB080FE2FA81}" type="presOf" srcId="{8D4671B2-D951-624D-9F09-C52398108274}" destId="{A80F3950-BA9F-1B46-94F0-1FA23FD747B3}" srcOrd="0" destOrd="0" presId="urn:microsoft.com/office/officeart/2005/8/layout/pyramid2"/>
    <dgm:cxn modelId="{E6B63117-D755-F048-858A-7AF524E409E2}" srcId="{8336050A-0FBE-B741-BD7B-6DB367B25D80}" destId="{74C13F8C-4BB7-3443-929E-03A8251374F0}" srcOrd="5" destOrd="0" parTransId="{8418C9BC-9043-1D44-AC77-EE6BC49D9259}" sibTransId="{B541A874-FF4F-884D-B432-77859088ADE3}"/>
    <dgm:cxn modelId="{1A64FD1A-9587-D449-813B-C0E17E5010E0}" srcId="{8336050A-0FBE-B741-BD7B-6DB367B25D80}" destId="{5D62617F-EF0C-0948-88F6-071800D21422}" srcOrd="9" destOrd="0" parTransId="{98261E33-3F7A-F140-8B0C-EFF9A9B771B0}" sibTransId="{6EFBE92B-6E17-724C-80C2-0AE6283934D5}"/>
    <dgm:cxn modelId="{70026269-0576-DA4C-A1F5-CD1957584BA6}" type="presOf" srcId="{3ACC9651-B7FD-FE4F-B9CA-CF72A7B92F2D}" destId="{524DFDB4-8E0B-2E4C-9D9C-8B47D4623AA0}" srcOrd="0" destOrd="0" presId="urn:microsoft.com/office/officeart/2005/8/layout/pyramid2"/>
    <dgm:cxn modelId="{E071A16A-5EF7-1744-AA77-DD93CEAA3008}" type="presOf" srcId="{8336050A-0FBE-B741-BD7B-6DB367B25D80}" destId="{7E68A8CA-E3E2-DC48-B93E-09D35D3B9B2E}" srcOrd="0" destOrd="0" presId="urn:microsoft.com/office/officeart/2005/8/layout/pyramid2"/>
    <dgm:cxn modelId="{210B774D-6240-FF48-963E-D26E5421910C}" type="presOf" srcId="{29B48E71-33DD-8141-B69C-142BD6C87309}" destId="{4A2ADBB1-1D35-F540-9C6B-2B27BA6D7121}" srcOrd="0" destOrd="0" presId="urn:microsoft.com/office/officeart/2005/8/layout/pyramid2"/>
    <dgm:cxn modelId="{1C12B381-D17C-CF49-B737-2CB0C257D235}" srcId="{8336050A-0FBE-B741-BD7B-6DB367B25D80}" destId="{3607B23F-8A1F-754D-A800-C51B7F6D5327}" srcOrd="2" destOrd="0" parTransId="{8E708C64-17E0-1549-BCFA-E7CF12D66655}" sibTransId="{2338038A-F80F-1B46-954D-AB41E934535F}"/>
    <dgm:cxn modelId="{A97B288A-5741-634D-A960-CE7C4C33A210}" type="presOf" srcId="{9ACC1371-80B3-C240-92FE-C9C13A70896C}" destId="{2D74BCBE-44FE-EE4F-B252-EA612031D535}" srcOrd="0" destOrd="0" presId="urn:microsoft.com/office/officeart/2005/8/layout/pyramid2"/>
    <dgm:cxn modelId="{AFB32694-A64B-CE47-B8C7-B41D908B67A7}" type="presOf" srcId="{765D251A-CB4D-0D40-BB35-9F2D82EBE914}" destId="{9278410F-335A-3A45-A61D-8473B6E56B65}" srcOrd="0" destOrd="0" presId="urn:microsoft.com/office/officeart/2005/8/layout/pyramid2"/>
    <dgm:cxn modelId="{5A3F89A9-3E20-ED49-98A0-EF5706087A1F}" srcId="{8336050A-0FBE-B741-BD7B-6DB367B25D80}" destId="{8D4671B2-D951-624D-9F09-C52398108274}" srcOrd="0" destOrd="0" parTransId="{601EC587-6A5B-694E-9B62-13E2ACA1AC31}" sibTransId="{E560F431-1022-4A4A-A321-24657CCDC8D1}"/>
    <dgm:cxn modelId="{F7E7E5A9-CEA9-5F45-A254-86D28BF04F6F}" srcId="{8336050A-0FBE-B741-BD7B-6DB367B25D80}" destId="{A2D37EAB-6102-0D49-8394-FA02D59A3EF2}" srcOrd="3" destOrd="0" parTransId="{41905DDD-BFA7-F144-B31A-F02FB666F985}" sibTransId="{943E66D4-B18E-8841-B01E-A90E4482937B}"/>
    <dgm:cxn modelId="{F78171B9-8EA1-EE43-95B5-DCAB480C8E68}" type="presOf" srcId="{3607B23F-8A1F-754D-A800-C51B7F6D5327}" destId="{57A51B9B-5B22-B349-94B7-004D9C566587}" srcOrd="0" destOrd="0" presId="urn:microsoft.com/office/officeart/2005/8/layout/pyramid2"/>
    <dgm:cxn modelId="{106F04BE-CEAA-EA4F-BE68-6C09BDEF19F2}" srcId="{8336050A-0FBE-B741-BD7B-6DB367B25D80}" destId="{765D251A-CB4D-0D40-BB35-9F2D82EBE914}" srcOrd="6" destOrd="0" parTransId="{B69EF2A6-4E7E-5E49-B22E-8041C1219E00}" sibTransId="{B5A66D12-A51F-8747-B047-5E49F144A6FA}"/>
    <dgm:cxn modelId="{6BF6F7D7-43BF-3C46-BE5B-3ACBE0F42B4C}" type="presOf" srcId="{56E06783-B5C2-D345-B752-A2CD193718A0}" destId="{06936818-1725-BF4F-A9A2-020DD9115B48}" srcOrd="0" destOrd="0" presId="urn:microsoft.com/office/officeart/2005/8/layout/pyramid2"/>
    <dgm:cxn modelId="{C35870D9-9A84-DB47-A496-E753CE1EE99F}" srcId="{8336050A-0FBE-B741-BD7B-6DB367B25D80}" destId="{29B48E71-33DD-8141-B69C-142BD6C87309}" srcOrd="8" destOrd="0" parTransId="{D8F19AFD-DFBB-8C41-80D9-2255C19E8040}" sibTransId="{33580566-0DEC-424B-94F8-C93785F134C7}"/>
    <dgm:cxn modelId="{8FB2D8E6-141F-EC46-995D-974FEDAC4776}" type="presOf" srcId="{A2D37EAB-6102-0D49-8394-FA02D59A3EF2}" destId="{A8B34516-1C02-D245-AA31-938B142AB1FB}" srcOrd="0" destOrd="0" presId="urn:microsoft.com/office/officeart/2005/8/layout/pyramid2"/>
    <dgm:cxn modelId="{C23B09F4-973F-F245-B5EC-BB5C4D32F866}" srcId="{8336050A-0FBE-B741-BD7B-6DB367B25D80}" destId="{9ACC1371-80B3-C240-92FE-C9C13A70896C}" srcOrd="7" destOrd="0" parTransId="{15E492F8-1843-904B-A7BF-88FF0CF18420}" sibTransId="{AB4B5724-61E6-5A4D-B264-398A3D90A3DC}"/>
    <dgm:cxn modelId="{FF8BF3B1-1D55-9247-A612-D4547E6EB106}" type="presParOf" srcId="{7E68A8CA-E3E2-DC48-B93E-09D35D3B9B2E}" destId="{8389D14F-91EE-4848-AAFB-A023C1531965}" srcOrd="0" destOrd="0" presId="urn:microsoft.com/office/officeart/2005/8/layout/pyramid2"/>
    <dgm:cxn modelId="{63C24425-2E58-AC4A-AA65-F30AF0FE25EB}" type="presParOf" srcId="{7E68A8CA-E3E2-DC48-B93E-09D35D3B9B2E}" destId="{B82CA9EB-1E31-1B42-9A5E-61908FCB5F0E}" srcOrd="1" destOrd="0" presId="urn:microsoft.com/office/officeart/2005/8/layout/pyramid2"/>
    <dgm:cxn modelId="{EF5359DC-3B72-8242-A9E5-675072E82AA7}" type="presParOf" srcId="{B82CA9EB-1E31-1B42-9A5E-61908FCB5F0E}" destId="{A80F3950-BA9F-1B46-94F0-1FA23FD747B3}" srcOrd="0" destOrd="0" presId="urn:microsoft.com/office/officeart/2005/8/layout/pyramid2"/>
    <dgm:cxn modelId="{7C3F2810-8DAA-7C45-A8E8-B5CBF5F8D7FB}" type="presParOf" srcId="{B82CA9EB-1E31-1B42-9A5E-61908FCB5F0E}" destId="{BB4A9D61-A0C9-DC48-BD1B-ECDCD1867F2E}" srcOrd="1" destOrd="0" presId="urn:microsoft.com/office/officeart/2005/8/layout/pyramid2"/>
    <dgm:cxn modelId="{BE178A2C-CB22-DE4C-A5D3-C40FD7552433}" type="presParOf" srcId="{B82CA9EB-1E31-1B42-9A5E-61908FCB5F0E}" destId="{524DFDB4-8E0B-2E4C-9D9C-8B47D4623AA0}" srcOrd="2" destOrd="0" presId="urn:microsoft.com/office/officeart/2005/8/layout/pyramid2"/>
    <dgm:cxn modelId="{3349DCB3-882E-864D-B957-7F26D9C2F88E}" type="presParOf" srcId="{B82CA9EB-1E31-1B42-9A5E-61908FCB5F0E}" destId="{3A742CBF-53A3-2A47-873B-CBAE82A5F5A5}" srcOrd="3" destOrd="0" presId="urn:microsoft.com/office/officeart/2005/8/layout/pyramid2"/>
    <dgm:cxn modelId="{56A56674-2026-4346-B906-1118E3156898}" type="presParOf" srcId="{B82CA9EB-1E31-1B42-9A5E-61908FCB5F0E}" destId="{57A51B9B-5B22-B349-94B7-004D9C566587}" srcOrd="4" destOrd="0" presId="urn:microsoft.com/office/officeart/2005/8/layout/pyramid2"/>
    <dgm:cxn modelId="{42F5233D-3C2C-914E-A238-3F40218CB521}" type="presParOf" srcId="{B82CA9EB-1E31-1B42-9A5E-61908FCB5F0E}" destId="{553F6E29-171A-9344-804E-E3D9C93EE729}" srcOrd="5" destOrd="0" presId="urn:microsoft.com/office/officeart/2005/8/layout/pyramid2"/>
    <dgm:cxn modelId="{748F068B-82BA-6242-A61F-4AEBD8274F2B}" type="presParOf" srcId="{B82CA9EB-1E31-1B42-9A5E-61908FCB5F0E}" destId="{A8B34516-1C02-D245-AA31-938B142AB1FB}" srcOrd="6" destOrd="0" presId="urn:microsoft.com/office/officeart/2005/8/layout/pyramid2"/>
    <dgm:cxn modelId="{2B37B2D2-CB38-DC43-9DFF-CE31DD9AB933}" type="presParOf" srcId="{B82CA9EB-1E31-1B42-9A5E-61908FCB5F0E}" destId="{26EE3A7D-FDF1-1B4D-926E-2CB93053F7FC}" srcOrd="7" destOrd="0" presId="urn:microsoft.com/office/officeart/2005/8/layout/pyramid2"/>
    <dgm:cxn modelId="{20BD891E-AFCF-CC47-995F-684D5E9CF78A}" type="presParOf" srcId="{B82CA9EB-1E31-1B42-9A5E-61908FCB5F0E}" destId="{06936818-1725-BF4F-A9A2-020DD9115B48}" srcOrd="8" destOrd="0" presId="urn:microsoft.com/office/officeart/2005/8/layout/pyramid2"/>
    <dgm:cxn modelId="{AAECFD1E-A2FB-0349-932C-DE1C3A594546}" type="presParOf" srcId="{B82CA9EB-1E31-1B42-9A5E-61908FCB5F0E}" destId="{AEDCCF0A-53CB-B440-8B46-DEDF0D36A166}" srcOrd="9" destOrd="0" presId="urn:microsoft.com/office/officeart/2005/8/layout/pyramid2"/>
    <dgm:cxn modelId="{0BC54851-C4CE-F047-915C-EA39C6C44B3A}" type="presParOf" srcId="{B82CA9EB-1E31-1B42-9A5E-61908FCB5F0E}" destId="{750A108C-A5E4-4C4F-BCF0-DA23EBE6E434}" srcOrd="10" destOrd="0" presId="urn:microsoft.com/office/officeart/2005/8/layout/pyramid2"/>
    <dgm:cxn modelId="{07A16126-B89D-4E4E-BCD8-03AD9452CEC6}" type="presParOf" srcId="{B82CA9EB-1E31-1B42-9A5E-61908FCB5F0E}" destId="{B38F26E5-CCB8-334B-8D15-552F348D4808}" srcOrd="11" destOrd="0" presId="urn:microsoft.com/office/officeart/2005/8/layout/pyramid2"/>
    <dgm:cxn modelId="{809AEE31-46AE-1542-9587-D5C48AE6E67C}" type="presParOf" srcId="{B82CA9EB-1E31-1B42-9A5E-61908FCB5F0E}" destId="{9278410F-335A-3A45-A61D-8473B6E56B65}" srcOrd="12" destOrd="0" presId="urn:microsoft.com/office/officeart/2005/8/layout/pyramid2"/>
    <dgm:cxn modelId="{803757A2-0D62-5543-B038-B0D203C10D5F}" type="presParOf" srcId="{B82CA9EB-1E31-1B42-9A5E-61908FCB5F0E}" destId="{1150AF9C-68E7-1F4B-A364-7DF6003E6BB4}" srcOrd="13" destOrd="0" presId="urn:microsoft.com/office/officeart/2005/8/layout/pyramid2"/>
    <dgm:cxn modelId="{F47797DF-03A4-5B4F-8446-B95126973A0E}" type="presParOf" srcId="{B82CA9EB-1E31-1B42-9A5E-61908FCB5F0E}" destId="{2D74BCBE-44FE-EE4F-B252-EA612031D535}" srcOrd="14" destOrd="0" presId="urn:microsoft.com/office/officeart/2005/8/layout/pyramid2"/>
    <dgm:cxn modelId="{061D280B-8402-CD41-8DF3-25C2635CD589}" type="presParOf" srcId="{B82CA9EB-1E31-1B42-9A5E-61908FCB5F0E}" destId="{1833BFD1-7E94-9F4F-8C54-B34BF9DC3020}" srcOrd="15" destOrd="0" presId="urn:microsoft.com/office/officeart/2005/8/layout/pyramid2"/>
    <dgm:cxn modelId="{E96B8461-EA66-424D-8C86-BDC4BE98C512}" type="presParOf" srcId="{B82CA9EB-1E31-1B42-9A5E-61908FCB5F0E}" destId="{4A2ADBB1-1D35-F540-9C6B-2B27BA6D7121}" srcOrd="16" destOrd="0" presId="urn:microsoft.com/office/officeart/2005/8/layout/pyramid2"/>
    <dgm:cxn modelId="{F73696A9-E8E7-5B4C-A115-B932C586A54B}" type="presParOf" srcId="{B82CA9EB-1E31-1B42-9A5E-61908FCB5F0E}" destId="{F70C3E95-052E-9241-886B-F7A8665CBC9A}" srcOrd="17" destOrd="0" presId="urn:microsoft.com/office/officeart/2005/8/layout/pyramid2"/>
    <dgm:cxn modelId="{CA118E57-9ACE-E440-9B63-B9DC420D75A1}" type="presParOf" srcId="{B82CA9EB-1E31-1B42-9A5E-61908FCB5F0E}" destId="{43AF4294-2A56-5049-B85A-878568F40640}" srcOrd="18" destOrd="0" presId="urn:microsoft.com/office/officeart/2005/8/layout/pyramid2"/>
    <dgm:cxn modelId="{23D67084-F649-3C4E-B4D9-0EDF0E619EDE}" type="presParOf" srcId="{B82CA9EB-1E31-1B42-9A5E-61908FCB5F0E}" destId="{95C7AAA0-97C6-524D-A169-458E77054F99}" srcOrd="1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9D14F-91EE-4848-AAFB-A023C1531965}">
      <dsp:nvSpPr>
        <dsp:cNvPr id="0" name=""/>
        <dsp:cNvSpPr/>
      </dsp:nvSpPr>
      <dsp:spPr>
        <a:xfrm>
          <a:off x="1959568" y="0"/>
          <a:ext cx="3225760" cy="3792112"/>
        </a:xfrm>
        <a:prstGeom prst="triangl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0F3950-BA9F-1B46-94F0-1FA23FD747B3}">
      <dsp:nvSpPr>
        <dsp:cNvPr id="0" name=""/>
        <dsp:cNvSpPr/>
      </dsp:nvSpPr>
      <dsp:spPr>
        <a:xfrm>
          <a:off x="3472109" y="366797"/>
          <a:ext cx="2464872" cy="29370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KWD | 0.31</a:t>
          </a:r>
        </a:p>
      </dsp:txBody>
      <dsp:txXfrm>
        <a:off x="3486447" y="381135"/>
        <a:ext cx="2436196" cy="265030"/>
      </dsp:txXfrm>
    </dsp:sp>
    <dsp:sp modelId="{524DFDB4-8E0B-2E4C-9D9C-8B47D4623AA0}">
      <dsp:nvSpPr>
        <dsp:cNvPr id="0" name=""/>
        <dsp:cNvSpPr/>
      </dsp:nvSpPr>
      <dsp:spPr>
        <a:xfrm>
          <a:off x="3472109" y="707893"/>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ILS | 3.64</a:t>
          </a:r>
        </a:p>
      </dsp:txBody>
      <dsp:txXfrm>
        <a:off x="3485143" y="720927"/>
        <a:ext cx="2438804" cy="240935"/>
      </dsp:txXfrm>
    </dsp:sp>
    <dsp:sp modelId="{57A51B9B-5B22-B349-94B7-004D9C566587}">
      <dsp:nvSpPr>
        <dsp:cNvPr id="0" name=""/>
        <dsp:cNvSpPr/>
      </dsp:nvSpPr>
      <dsp:spPr>
        <a:xfrm>
          <a:off x="3472109" y="1008271"/>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MYR | 4.45</a:t>
          </a:r>
        </a:p>
      </dsp:txBody>
      <dsp:txXfrm>
        <a:off x="3485143" y="1021305"/>
        <a:ext cx="2438804" cy="240935"/>
      </dsp:txXfrm>
    </dsp:sp>
    <dsp:sp modelId="{A8B34516-1C02-D245-AA31-938B142AB1FB}">
      <dsp:nvSpPr>
        <dsp:cNvPr id="0" name=""/>
        <dsp:cNvSpPr/>
      </dsp:nvSpPr>
      <dsp:spPr>
        <a:xfrm>
          <a:off x="3472109" y="1308650"/>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CNY | 6.92</a:t>
          </a:r>
        </a:p>
      </dsp:txBody>
      <dsp:txXfrm>
        <a:off x="3485143" y="1321684"/>
        <a:ext cx="2438804" cy="240935"/>
      </dsp:txXfrm>
    </dsp:sp>
    <dsp:sp modelId="{06936818-1725-BF4F-A9A2-020DD9115B48}">
      <dsp:nvSpPr>
        <dsp:cNvPr id="0" name=""/>
        <dsp:cNvSpPr/>
      </dsp:nvSpPr>
      <dsp:spPr>
        <a:xfrm>
          <a:off x="3472109" y="1609028"/>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THB | 34.41</a:t>
          </a:r>
        </a:p>
      </dsp:txBody>
      <dsp:txXfrm>
        <a:off x="3485143" y="1622062"/>
        <a:ext cx="2438804" cy="240935"/>
      </dsp:txXfrm>
    </dsp:sp>
    <dsp:sp modelId="{750A108C-A5E4-4C4F-BCF0-DA23EBE6E434}">
      <dsp:nvSpPr>
        <dsp:cNvPr id="0" name=""/>
        <dsp:cNvSpPr/>
      </dsp:nvSpPr>
      <dsp:spPr>
        <a:xfrm>
          <a:off x="3472109" y="1909407"/>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INR | 81.93</a:t>
          </a:r>
        </a:p>
      </dsp:txBody>
      <dsp:txXfrm>
        <a:off x="3485143" y="1922441"/>
        <a:ext cx="2438804" cy="240935"/>
      </dsp:txXfrm>
    </dsp:sp>
    <dsp:sp modelId="{9278410F-335A-3A45-A61D-8473B6E56B65}">
      <dsp:nvSpPr>
        <dsp:cNvPr id="0" name=""/>
        <dsp:cNvSpPr/>
      </dsp:nvSpPr>
      <dsp:spPr>
        <a:xfrm>
          <a:off x="3472109" y="2209786"/>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AFN | 86.00</a:t>
          </a:r>
        </a:p>
      </dsp:txBody>
      <dsp:txXfrm>
        <a:off x="3485143" y="2222820"/>
        <a:ext cx="2438804" cy="240935"/>
      </dsp:txXfrm>
    </dsp:sp>
    <dsp:sp modelId="{2D74BCBE-44FE-EE4F-B252-EA612031D535}">
      <dsp:nvSpPr>
        <dsp:cNvPr id="0" name=""/>
        <dsp:cNvSpPr/>
      </dsp:nvSpPr>
      <dsp:spPr>
        <a:xfrm>
          <a:off x="3472109" y="2510164"/>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JPY | 134.02</a:t>
          </a:r>
        </a:p>
      </dsp:txBody>
      <dsp:txXfrm>
        <a:off x="3485143" y="2523198"/>
        <a:ext cx="2438804" cy="240935"/>
      </dsp:txXfrm>
    </dsp:sp>
    <dsp:sp modelId="{4A2ADBB1-1D35-F540-9C6B-2B27BA6D7121}">
      <dsp:nvSpPr>
        <dsp:cNvPr id="0" name=""/>
        <dsp:cNvSpPr/>
      </dsp:nvSpPr>
      <dsp:spPr>
        <a:xfrm>
          <a:off x="3472109" y="2810543"/>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PKR | 278.86</a:t>
          </a:r>
        </a:p>
      </dsp:txBody>
      <dsp:txXfrm>
        <a:off x="3485143" y="2823577"/>
        <a:ext cx="2438804" cy="240935"/>
      </dsp:txXfrm>
    </dsp:sp>
    <dsp:sp modelId="{43AF4294-2A56-5049-B85A-878568F40640}">
      <dsp:nvSpPr>
        <dsp:cNvPr id="0" name=""/>
        <dsp:cNvSpPr/>
      </dsp:nvSpPr>
      <dsp:spPr>
        <a:xfrm>
          <a:off x="3472109" y="3110921"/>
          <a:ext cx="2464872" cy="26700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IDR | 14935.50</a:t>
          </a:r>
        </a:p>
      </dsp:txBody>
      <dsp:txXfrm>
        <a:off x="3485143" y="3123955"/>
        <a:ext cx="2438804" cy="240935"/>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13:45:32.8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CB565-22A2-432A-8C9F-5298004890BE}" type="datetimeFigureOut">
              <a:rPr lang="en-IN" smtClean="0"/>
              <a:t>07-05-2023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A6CAB1-DE6A-4FB2-8B6E-EE85457BB320}" type="slidenum">
              <a:rPr lang="en-IN" smtClean="0"/>
              <a:t>‹#›</a:t>
            </a:fld>
            <a:endParaRPr lang="en-IN"/>
          </a:p>
        </p:txBody>
      </p:sp>
    </p:spTree>
    <p:extLst>
      <p:ext uri="{BB962C8B-B14F-4D97-AF65-F5344CB8AC3E}">
        <p14:creationId xmlns:p14="http://schemas.microsoft.com/office/powerpoint/2010/main" val="252568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CE9DF5-E701-E641-89EA-98A877FD76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70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sz="1200" b="0" i="0" u="none" strike="noStrike" kern="1200" cap="none" spc="0" normalizeH="0" baseline="0" noProof="0" smtClean="0">
                <a:ln>
                  <a:noFill/>
                </a:ln>
                <a:solidFill>
                  <a:srgbClr val="44546A"/>
                </a:solidFill>
                <a:effectLst/>
                <a:uLnTx/>
                <a:uFillTx/>
                <a:latin typeface="Century Gothic" panose="020B0502020202020204"/>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44546A"/>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0086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4890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10684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52911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5/7/2023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A7CD31F4-64FA-4BA0-9498-67783267A8C8}"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909108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008353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350794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292881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475144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277038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2345051-2045-45DA-935E-2E3CA1A69ADC}" type="datetimeFigureOut">
              <a:rPr lang="en-US" smtClean="0"/>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871539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333737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71298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697509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95204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359698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44AB447-BDFD-4FA4-9A82-52202FFDC88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58199" y="0"/>
            <a:ext cx="5295692" cy="6858000"/>
          </a:xfrm>
          <a:prstGeom prst="rect">
            <a:avLst/>
          </a:prstGeom>
        </p:spPr>
      </p:pic>
      <p:pic>
        <p:nvPicPr>
          <p:cNvPr id="10" name="Graphic 9">
            <a:extLst>
              <a:ext uri="{FF2B5EF4-FFF2-40B4-BE49-F238E27FC236}">
                <a16:creationId xmlns:a16="http://schemas.microsoft.com/office/drawing/2014/main" id="{FADFEC34-EAD1-470C-B1D7-476DAA0BDC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18" y="0"/>
            <a:ext cx="6859786" cy="6858000"/>
          </a:xfrm>
          <a:prstGeom prst="rect">
            <a:avLst/>
          </a:prstGeom>
        </p:spPr>
      </p:pic>
      <p:pic>
        <p:nvPicPr>
          <p:cNvPr id="11" name="Graphic 10">
            <a:extLst>
              <a:ext uri="{FF2B5EF4-FFF2-40B4-BE49-F238E27FC236}">
                <a16:creationId xmlns:a16="http://schemas.microsoft.com/office/drawing/2014/main" id="{6FF142A7-701F-6940-8E95-0D4830D764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69231" y="521172"/>
            <a:ext cx="6202648" cy="5815657"/>
          </a:xfrm>
          <a:prstGeom prst="rect">
            <a:avLst/>
          </a:prstGeom>
        </p:spPr>
      </p:pic>
      <p:sp>
        <p:nvSpPr>
          <p:cNvPr id="6" name="Text Placeholder Subtitle 1">
            <a:extLst>
              <a:ext uri="{FF2B5EF4-FFF2-40B4-BE49-F238E27FC236}">
                <a16:creationId xmlns:a16="http://schemas.microsoft.com/office/drawing/2014/main" id="{5A1F9EF5-B88C-405C-9168-EDE6A70749C5}"/>
              </a:ext>
            </a:extLst>
          </p:cNvPr>
          <p:cNvSpPr>
            <a:spLocks noGrp="1"/>
          </p:cNvSpPr>
          <p:nvPr>
            <p:ph type="body" sz="quarter" idx="10"/>
          </p:nvPr>
        </p:nvSpPr>
        <p:spPr>
          <a:xfrm>
            <a:off x="4215911" y="1752600"/>
            <a:ext cx="3758591" cy="609600"/>
          </a:xfrm>
        </p:spPr>
        <p:txBody>
          <a:bodyPr>
            <a:normAutofit/>
          </a:bodyPr>
          <a:lstStyle>
            <a:lvl1pPr marL="0" indent="0" algn="ctr">
              <a:buFontTx/>
              <a:buNone/>
              <a:defRPr sz="2000">
                <a:solidFill>
                  <a:schemeClr val="accent4"/>
                </a:solidFill>
              </a:defRPr>
            </a:lvl1pPr>
          </a:lstStyle>
          <a:p>
            <a:pPr lvl="0"/>
            <a:r>
              <a:rPr lang="en-US"/>
              <a:t>Click to edit Master text styles</a:t>
            </a:r>
          </a:p>
        </p:txBody>
      </p:sp>
      <p:sp>
        <p:nvSpPr>
          <p:cNvPr id="19" name="Text Placeholder Subtitle 2">
            <a:extLst>
              <a:ext uri="{FF2B5EF4-FFF2-40B4-BE49-F238E27FC236}">
                <a16:creationId xmlns:a16="http://schemas.microsoft.com/office/drawing/2014/main" id="{D2282B87-09AC-4246-8C13-92CF93907CBF}"/>
              </a:ext>
            </a:extLst>
          </p:cNvPr>
          <p:cNvSpPr>
            <a:spLocks noGrp="1"/>
          </p:cNvSpPr>
          <p:nvPr>
            <p:ph type="body" sz="quarter" idx="11"/>
          </p:nvPr>
        </p:nvSpPr>
        <p:spPr>
          <a:xfrm>
            <a:off x="4215911" y="4844142"/>
            <a:ext cx="3758591" cy="609600"/>
          </a:xfrm>
        </p:spPr>
        <p:txBody>
          <a:bodyPr>
            <a:normAutofit/>
          </a:bodyPr>
          <a:lstStyle>
            <a:lvl1pPr marL="0" indent="0" algn="ctr">
              <a:buFontTx/>
              <a:buNone/>
              <a:defRPr sz="2000">
                <a:solidFill>
                  <a:schemeClr val="accent4"/>
                </a:solidFill>
              </a:defRPr>
            </a:lvl1pPr>
          </a:lstStyle>
          <a:p>
            <a:pPr lvl="0"/>
            <a:r>
              <a:rPr lang="en-US"/>
              <a:t>Click to edit Master text styles</a:t>
            </a:r>
          </a:p>
        </p:txBody>
      </p:sp>
      <p:sp>
        <p:nvSpPr>
          <p:cNvPr id="2" name="Title 1">
            <a:extLst>
              <a:ext uri="{FF2B5EF4-FFF2-40B4-BE49-F238E27FC236}">
                <a16:creationId xmlns:a16="http://schemas.microsoft.com/office/drawing/2014/main" id="{B14A909A-2E72-4DBE-BD02-0B20CFB25B6B}"/>
              </a:ext>
            </a:extLst>
          </p:cNvPr>
          <p:cNvSpPr>
            <a:spLocks noGrp="1"/>
          </p:cNvSpPr>
          <p:nvPr>
            <p:ph type="title" hasCustomPrompt="1"/>
          </p:nvPr>
        </p:nvSpPr>
        <p:spPr>
          <a:xfrm>
            <a:off x="4215909" y="2361521"/>
            <a:ext cx="3758592" cy="2481941"/>
          </a:xfrm>
        </p:spPr>
        <p:txBody>
          <a:bodyPr vert="horz" lIns="121899" tIns="60949" rIns="121899" bIns="60949" rtlCol="0" anchor="ctr">
            <a:normAutofit/>
          </a:bodyPr>
          <a:lstStyle>
            <a:lvl1pPr algn="ctr">
              <a:defRPr lang="en-US" sz="7200" b="1">
                <a:solidFill>
                  <a:schemeClr val="accent4"/>
                </a:solidFill>
                <a:ea typeface="+mn-ea"/>
                <a:cs typeface="+mn-cs"/>
              </a:defRPr>
            </a:lvl1pPr>
          </a:lstStyle>
          <a:p>
            <a:pPr marL="0" lvl="0" indent="0" algn="ctr">
              <a:lnSpc>
                <a:spcPct val="95000"/>
              </a:lnSpc>
              <a:spcBef>
                <a:spcPts val="1866"/>
              </a:spcBef>
              <a:buClr>
                <a:schemeClr val="accent6">
                  <a:lumMod val="50000"/>
                </a:schemeClr>
              </a:buClr>
              <a:buSzPct val="100000"/>
              <a:buFontTx/>
            </a:pPr>
            <a:r>
              <a:rPr lang="en-US" dirty="0"/>
              <a:t>Add Title</a:t>
            </a:r>
          </a:p>
        </p:txBody>
      </p:sp>
    </p:spTree>
    <p:extLst>
      <p:ext uri="{BB962C8B-B14F-4D97-AF65-F5344CB8AC3E}">
        <p14:creationId xmlns:p14="http://schemas.microsoft.com/office/powerpoint/2010/main" val="52654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Circle Layout">
    <p:bg>
      <p:bgPr>
        <a:solidFill>
          <a:schemeClr val="accent5"/>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527" t="27893"/>
          <a:stretch/>
        </p:blipFill>
        <p:spPr>
          <a:xfrm>
            <a:off x="0" y="0"/>
            <a:ext cx="4876482" cy="3769068"/>
          </a:xfrm>
          <a:prstGeom prst="rect">
            <a:avLst/>
          </a:prstGeom>
        </p:spPr>
      </p:pic>
      <p:sp>
        <p:nvSpPr>
          <p:cNvPr id="13" name="Text Placeholder 12">
            <a:extLst>
              <a:ext uri="{FF2B5EF4-FFF2-40B4-BE49-F238E27FC236}">
                <a16:creationId xmlns:a16="http://schemas.microsoft.com/office/drawing/2014/main" id="{1B0C5185-5797-47C6-A658-12B8040B7244}"/>
              </a:ext>
            </a:extLst>
          </p:cNvPr>
          <p:cNvSpPr>
            <a:spLocks noGrp="1"/>
          </p:cNvSpPr>
          <p:nvPr>
            <p:ph type="body" sz="quarter" idx="11"/>
          </p:nvPr>
        </p:nvSpPr>
        <p:spPr>
          <a:xfrm>
            <a:off x="6096000" y="1828800"/>
            <a:ext cx="5411609" cy="4343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64FE576-B3E5-461C-84D8-BF879AF493CD}"/>
              </a:ext>
            </a:extLst>
          </p:cNvPr>
          <p:cNvSpPr>
            <a:spLocks noGrp="1"/>
          </p:cNvSpPr>
          <p:nvPr>
            <p:ph type="title"/>
          </p:nvPr>
        </p:nvSpPr>
        <p:spPr>
          <a:xfrm>
            <a:off x="684392" y="685800"/>
            <a:ext cx="3887211" cy="2133598"/>
          </a:xfrm>
        </p:spPr>
        <p:txBody>
          <a:bodyPr vert="horz" lIns="121899" tIns="60949" rIns="121899" bIns="60949" rtlCol="0" anchor="t">
            <a:normAutofit/>
          </a:bodyPr>
          <a:lstStyle>
            <a:lvl1pPr>
              <a:defRPr lang="en-US" sz="4000" b="1">
                <a:solidFill>
                  <a:schemeClr val="accent1"/>
                </a:solidFill>
                <a:ea typeface="+mn-ea"/>
                <a:cs typeface="+mn-cs"/>
              </a:defRPr>
            </a:lvl1pPr>
          </a:lstStyle>
          <a:p>
            <a:pPr marL="0" lvl="0" indent="0">
              <a:lnSpc>
                <a:spcPct val="95000"/>
              </a:lnSpc>
              <a:spcBef>
                <a:spcPts val="1866"/>
              </a:spcBef>
              <a:buClr>
                <a:schemeClr val="accent6">
                  <a:lumMod val="50000"/>
                </a:schemeClr>
              </a:buClr>
              <a:buSzPct val="100000"/>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181822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Circle Layout Blu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527" t="27893"/>
          <a:stretch/>
        </p:blipFill>
        <p:spPr>
          <a:xfrm>
            <a:off x="0" y="0"/>
            <a:ext cx="4876482" cy="3769068"/>
          </a:xfrm>
          <a:prstGeom prst="rect">
            <a:avLst/>
          </a:prstGeom>
        </p:spPr>
      </p:pic>
      <p:sp>
        <p:nvSpPr>
          <p:cNvPr id="13" name="Text Placeholder 12">
            <a:extLst>
              <a:ext uri="{FF2B5EF4-FFF2-40B4-BE49-F238E27FC236}">
                <a16:creationId xmlns:a16="http://schemas.microsoft.com/office/drawing/2014/main" id="{1B0C5185-5797-47C6-A658-12B8040B7244}"/>
              </a:ext>
            </a:extLst>
          </p:cNvPr>
          <p:cNvSpPr>
            <a:spLocks noGrp="1"/>
          </p:cNvSpPr>
          <p:nvPr>
            <p:ph type="body" sz="quarter" idx="11"/>
          </p:nvPr>
        </p:nvSpPr>
        <p:spPr>
          <a:xfrm>
            <a:off x="6096000" y="1828800"/>
            <a:ext cx="5411609" cy="4343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64FE576-B3E5-461C-84D8-BF879AF493CD}"/>
              </a:ext>
            </a:extLst>
          </p:cNvPr>
          <p:cNvSpPr>
            <a:spLocks noGrp="1"/>
          </p:cNvSpPr>
          <p:nvPr>
            <p:ph type="title"/>
          </p:nvPr>
        </p:nvSpPr>
        <p:spPr>
          <a:xfrm>
            <a:off x="684392" y="685800"/>
            <a:ext cx="3887211" cy="2133598"/>
          </a:xfrm>
        </p:spPr>
        <p:txBody>
          <a:bodyPr vert="horz" lIns="121899" tIns="60949" rIns="121899" bIns="60949" rtlCol="0" anchor="t">
            <a:normAutofit/>
          </a:bodyPr>
          <a:lstStyle>
            <a:lvl1pPr>
              <a:defRPr lang="en-US" sz="4000" b="1">
                <a:solidFill>
                  <a:schemeClr val="tx2"/>
                </a:solidFill>
                <a:ea typeface="+mn-ea"/>
                <a:cs typeface="+mn-cs"/>
              </a:defRPr>
            </a:lvl1pPr>
          </a:lstStyle>
          <a:p>
            <a:pPr marL="0" lvl="0" indent="0">
              <a:lnSpc>
                <a:spcPct val="95000"/>
              </a:lnSpc>
              <a:spcBef>
                <a:spcPts val="1866"/>
              </a:spcBef>
              <a:buClr>
                <a:schemeClr val="accent6">
                  <a:lumMod val="50000"/>
                </a:schemeClr>
              </a:buClr>
              <a:buSzPct val="100000"/>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16133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arge Circle Layout_alternat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84398" y="990"/>
            <a:ext cx="5295692" cy="6858000"/>
          </a:xfrm>
          <a:prstGeom prst="rect">
            <a:avLst/>
          </a:prstGeom>
        </p:spPr>
      </p:pic>
      <p:pic>
        <p:nvPicPr>
          <p:cNvPr id="7" name="Graphic 6">
            <a:extLst>
              <a:ext uri="{FF2B5EF4-FFF2-40B4-BE49-F238E27FC236}">
                <a16:creationId xmlns:a16="http://schemas.microsoft.com/office/drawing/2014/main" id="{D12EB5EE-DDAA-D449-95BC-BCAFCC6E6BB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750" t="25323" r="-17290" b="14356"/>
          <a:stretch/>
        </p:blipFill>
        <p:spPr>
          <a:xfrm>
            <a:off x="0" y="0"/>
            <a:ext cx="12017331" cy="6897338"/>
          </a:xfrm>
          <a:prstGeom prst="rect">
            <a:avLst/>
          </a:prstGeom>
        </p:spPr>
      </p:pic>
      <p:sp>
        <p:nvSpPr>
          <p:cNvPr id="2" name="Title 1"/>
          <p:cNvSpPr>
            <a:spLocks noGrp="1"/>
          </p:cNvSpPr>
          <p:nvPr>
            <p:ph type="title"/>
          </p:nvPr>
        </p:nvSpPr>
        <p:spPr>
          <a:xfrm>
            <a:off x="720913" y="685800"/>
            <a:ext cx="5564049" cy="1143000"/>
          </a:xfrm>
        </p:spPr>
        <p:txBody>
          <a:bodyPr anchor="t">
            <a:normAutofit/>
          </a:bodyPr>
          <a:lstStyle>
            <a:lvl1pPr>
              <a:defRPr sz="4000" b="1">
                <a:solidFill>
                  <a:schemeClr val="accent1"/>
                </a:solidFill>
              </a:defRPr>
            </a:lvl1pPr>
          </a:lstStyle>
          <a:p>
            <a:r>
              <a:rPr lang="en-US"/>
              <a:t>Click to edit Master title style</a:t>
            </a:r>
            <a:endParaRPr dirty="0"/>
          </a:p>
        </p:txBody>
      </p:sp>
      <p:sp>
        <p:nvSpPr>
          <p:cNvPr id="3" name="Content Placeholder 2"/>
          <p:cNvSpPr>
            <a:spLocks noGrp="1"/>
          </p:cNvSpPr>
          <p:nvPr>
            <p:ph idx="1"/>
          </p:nvPr>
        </p:nvSpPr>
        <p:spPr>
          <a:xfrm>
            <a:off x="720913" y="1828800"/>
            <a:ext cx="5564049" cy="4470400"/>
          </a:xfrm>
        </p:spPr>
        <p:txBody>
          <a:bodyPr>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8221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Large Circle Layout_alternat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96308" y="0"/>
            <a:ext cx="5295692" cy="6858000"/>
          </a:xfrm>
          <a:prstGeom prst="rect">
            <a:avLst/>
          </a:prstGeom>
        </p:spPr>
      </p:pic>
      <p:pic>
        <p:nvPicPr>
          <p:cNvPr id="7" name="Graphic 6">
            <a:extLst>
              <a:ext uri="{FF2B5EF4-FFF2-40B4-BE49-F238E27FC236}">
                <a16:creationId xmlns:a16="http://schemas.microsoft.com/office/drawing/2014/main" id="{75506675-2304-3948-8A18-BB70E847D3D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750" t="25323" r="-17290" b="14356"/>
          <a:stretch/>
        </p:blipFill>
        <p:spPr>
          <a:xfrm>
            <a:off x="0" y="0"/>
            <a:ext cx="12017331" cy="6897338"/>
          </a:xfrm>
          <a:prstGeom prst="rect">
            <a:avLst/>
          </a:prstGeom>
        </p:spPr>
      </p:pic>
      <p:sp>
        <p:nvSpPr>
          <p:cNvPr id="2" name="Title 1"/>
          <p:cNvSpPr>
            <a:spLocks noGrp="1"/>
          </p:cNvSpPr>
          <p:nvPr>
            <p:ph type="title"/>
          </p:nvPr>
        </p:nvSpPr>
        <p:spPr>
          <a:xfrm>
            <a:off x="720913" y="685800"/>
            <a:ext cx="5564049" cy="1143000"/>
          </a:xfrm>
        </p:spPr>
        <p:txBody>
          <a:bodyPr anchor="t">
            <a:normAutofit/>
          </a:bodyPr>
          <a:lstStyle>
            <a:lvl1pPr>
              <a:defRPr sz="4000" b="1">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720913" y="1828800"/>
            <a:ext cx="5564049" cy="4470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43694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layout">
    <p:bg>
      <p:bgPr>
        <a:blipFill dpi="0" rotWithShape="1">
          <a:blip r:embed="rId2">
            <a:alphaModFix amt="30000"/>
            <a:lum/>
          </a:blip>
          <a:srcRect/>
          <a:tile tx="203200" ty="20320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325" y="685800"/>
            <a:ext cx="8765285" cy="990600"/>
          </a:xfrm>
        </p:spPr>
        <p:txBody>
          <a:bodyPr anchor="t"/>
          <a:lstStyle>
            <a:lvl1pPr>
              <a:lnSpc>
                <a:spcPct val="100000"/>
              </a:lnSpc>
              <a:defRPr sz="4000" b="1">
                <a:solidFill>
                  <a:schemeClr val="accent1"/>
                </a:solidFill>
              </a:defRPr>
            </a:lvl1pPr>
          </a:lstStyle>
          <a:p>
            <a:r>
              <a:rPr lang="en-US"/>
              <a:t>Click to edit Master title style</a:t>
            </a:r>
            <a:endParaRPr dirty="0"/>
          </a:p>
        </p:txBody>
      </p:sp>
      <p:pic>
        <p:nvPicPr>
          <p:cNvPr id="4" name="Graphic 3">
            <a:extLst>
              <a:ext uri="{FF2B5EF4-FFF2-40B4-BE49-F238E27FC236}">
                <a16:creationId xmlns:a16="http://schemas.microsoft.com/office/drawing/2014/main" id="{688A6A42-7A89-44E1-BBDF-14C2FD2245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851" y="1309974"/>
            <a:ext cx="1830641" cy="4648200"/>
          </a:xfrm>
          <a:prstGeom prst="rect">
            <a:avLst/>
          </a:prstGeom>
        </p:spPr>
      </p:pic>
      <p:sp>
        <p:nvSpPr>
          <p:cNvPr id="8" name="Content Placeholder 2">
            <a:extLst>
              <a:ext uri="{FF2B5EF4-FFF2-40B4-BE49-F238E27FC236}">
                <a16:creationId xmlns:a16="http://schemas.microsoft.com/office/drawing/2014/main" id="{421512DC-20C8-4928-B94E-9F191902C57E}"/>
              </a:ext>
            </a:extLst>
          </p:cNvPr>
          <p:cNvSpPr>
            <a:spLocks noGrp="1"/>
          </p:cNvSpPr>
          <p:nvPr>
            <p:ph idx="10"/>
          </p:nvPr>
        </p:nvSpPr>
        <p:spPr>
          <a:xfrm>
            <a:off x="2742325" y="1828800"/>
            <a:ext cx="8765285" cy="4470400"/>
          </a:xfrm>
        </p:spPr>
        <p:txBody>
          <a:bodyPr>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0405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8471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454354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800" b="0" i="0">
                <a:solidFill>
                  <a:srgbClr val="BFD3CD"/>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44235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01441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81537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958789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14339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85478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6641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53019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44678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5846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682509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75221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6496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05932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1072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0826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4410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56057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4132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1929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5/7/2023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13400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31.xml"/><Relationship Id="rId7" Type="http://schemas.openxmlformats.org/officeDocument/2006/relationships/image" Target="../media/image16.jp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5/7/2023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969583"/>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35" r:id="rId6"/>
    <p:sldLayoutId id="2147484031" r:id="rId7"/>
    <p:sldLayoutId id="2147484032" r:id="rId8"/>
    <p:sldLayoutId id="2147484033" r:id="rId9"/>
    <p:sldLayoutId id="2147484034" r:id="rId10"/>
    <p:sldLayoutId id="2147484036"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2345051-2045-45DA-935E-2E3CA1A69ADC}" type="datetimeFigureOut">
              <a:rPr lang="en-US" smtClean="0"/>
              <a:t>5/7/2023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A7CD31F4-64FA-4BA0-9498-67783267A8C8}"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926369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pPr/>
              <a:t>5/7/2023</a:t>
            </a:fld>
            <a:endParaRPr lang="en-US" dirty="0"/>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dirty="0"/>
              <a:t>Add a footer</a:t>
            </a:r>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3116918788"/>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1">
          <p15:clr>
            <a:srgbClr val="F26B43"/>
          </p15:clr>
        </p15:guide>
        <p15:guide id="2" orient="horz" pos="432">
          <p15:clr>
            <a:srgbClr val="F26B43"/>
          </p15:clr>
        </p15:guide>
        <p15:guide id="3" pos="7247">
          <p15:clr>
            <a:srgbClr val="F26B43"/>
          </p15:clr>
        </p15:guide>
        <p15:guide id="4" orient="horz" pos="3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pic>
        <p:nvPicPr>
          <p:cNvPr id="17" name="bg object 17"/>
          <p:cNvPicPr/>
          <p:nvPr/>
        </p:nvPicPr>
        <p:blipFill>
          <a:blip r:embed="rId8" cstate="print"/>
          <a:stretch>
            <a:fillRect/>
          </a:stretch>
        </p:blipFill>
        <p:spPr>
          <a:xfrm>
            <a:off x="2832100" y="2108200"/>
            <a:ext cx="9359900" cy="4749800"/>
          </a:xfrm>
          <a:prstGeom prst="rect">
            <a:avLst/>
          </a:prstGeom>
        </p:spPr>
      </p:pic>
      <p:pic>
        <p:nvPicPr>
          <p:cNvPr id="18" name="bg object 18"/>
          <p:cNvPicPr/>
          <p:nvPr/>
        </p:nvPicPr>
        <p:blipFill>
          <a:blip r:embed="rId9" cstate="print"/>
          <a:stretch>
            <a:fillRect/>
          </a:stretch>
        </p:blipFill>
        <p:spPr>
          <a:xfrm>
            <a:off x="0" y="0"/>
            <a:ext cx="12189866" cy="6858000"/>
          </a:xfrm>
          <a:prstGeom prst="rect">
            <a:avLst/>
          </a:prstGeom>
        </p:spPr>
      </p:pic>
      <p:sp>
        <p:nvSpPr>
          <p:cNvPr id="2" name="Holder 2"/>
          <p:cNvSpPr>
            <a:spLocks noGrp="1"/>
          </p:cNvSpPr>
          <p:nvPr>
            <p:ph type="title"/>
          </p:nvPr>
        </p:nvSpPr>
        <p:spPr>
          <a:xfrm>
            <a:off x="1602740" y="316654"/>
            <a:ext cx="9238615" cy="452120"/>
          </a:xfrm>
          <a:prstGeom prst="rect">
            <a:avLst/>
          </a:prstGeom>
        </p:spPr>
        <p:txBody>
          <a:bodyPr wrap="square" lIns="0" tIns="0" rIns="0" bIns="0">
            <a:spAutoFit/>
          </a:bodyPr>
          <a:lstStyle>
            <a:lvl1pPr>
              <a:defRPr sz="2800" b="0" i="0">
                <a:solidFill>
                  <a:schemeClr val="bg1"/>
                </a:solidFill>
                <a:latin typeface="Times New Roman"/>
                <a:cs typeface="Times New Roman"/>
              </a:defRPr>
            </a:lvl1pPr>
          </a:lstStyle>
          <a:p>
            <a:endParaRPr/>
          </a:p>
        </p:txBody>
      </p:sp>
      <p:sp>
        <p:nvSpPr>
          <p:cNvPr id="3" name="Holder 3"/>
          <p:cNvSpPr>
            <a:spLocks noGrp="1"/>
          </p:cNvSpPr>
          <p:nvPr>
            <p:ph type="body" idx="1"/>
          </p:nvPr>
        </p:nvSpPr>
        <p:spPr>
          <a:xfrm>
            <a:off x="1086273" y="3037123"/>
            <a:ext cx="5706745" cy="2768600"/>
          </a:xfrm>
          <a:prstGeom prst="rect">
            <a:avLst/>
          </a:prstGeom>
        </p:spPr>
        <p:txBody>
          <a:bodyPr wrap="square" lIns="0" tIns="0" rIns="0" bIns="0">
            <a:spAutoFit/>
          </a:bodyPr>
          <a:lstStyle>
            <a:lvl1pPr>
              <a:defRPr sz="1800" b="0" i="0">
                <a:solidFill>
                  <a:srgbClr val="BFD3CD"/>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8851062"/>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5/7/2023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25205634"/>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adilbhatti/dollar-exchange-rates-asian-countries"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png"/><Relationship Id="rId7"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hyperlink" Target="https://pixabay.com/en/dollar-currency-money-us-dollar-726882/" TargetMode="External"/><Relationship Id="rId5" Type="http://schemas.openxmlformats.org/officeDocument/2006/relationships/image" Target="../media/image20.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pxhere.com/en/photo/1632398" TargetMode="External"/><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33.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rendering of a colored world map">
            <a:extLst>
              <a:ext uri="{FF2B5EF4-FFF2-40B4-BE49-F238E27FC236}">
                <a16:creationId xmlns:a16="http://schemas.microsoft.com/office/drawing/2014/main" id="{6D2B23CD-9304-E729-FBDF-CE53D4C359F9}"/>
              </a:ext>
            </a:extLst>
          </p:cNvPr>
          <p:cNvPicPr>
            <a:picLocks noChangeAspect="1"/>
          </p:cNvPicPr>
          <p:nvPr/>
        </p:nvPicPr>
        <p:blipFill rotWithShape="1">
          <a:blip r:embed="rId2">
            <a:alphaModFix/>
          </a:blip>
          <a:srcRect t="1092" b="17972"/>
          <a:stretch/>
        </p:blipFill>
        <p:spPr>
          <a:xfrm>
            <a:off x="3" y="1"/>
            <a:ext cx="12191997" cy="6857999"/>
          </a:xfrm>
          <a:prstGeom prst="rect">
            <a:avLst/>
          </a:prstGeom>
          <a:ln>
            <a:noFill/>
          </a:ln>
          <a:effectLst>
            <a:softEdge rad="112500"/>
          </a:effectLst>
        </p:spPr>
      </p:pic>
      <p:sp>
        <p:nvSpPr>
          <p:cNvPr id="51" name="Rectangle 50">
            <a:extLst>
              <a:ext uri="{FF2B5EF4-FFF2-40B4-BE49-F238E27FC236}">
                <a16:creationId xmlns:a16="http://schemas.microsoft.com/office/drawing/2014/main" id="{85AEFF94-0E7F-40D2-BB64-2466E9D66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705" y="159026"/>
            <a:ext cx="11870161" cy="6542788"/>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F5F4F-1931-0985-B717-E88BDAB20793}"/>
              </a:ext>
            </a:extLst>
          </p:cNvPr>
          <p:cNvSpPr>
            <a:spLocks noGrp="1"/>
          </p:cNvSpPr>
          <p:nvPr>
            <p:ph type="ctrTitle"/>
          </p:nvPr>
        </p:nvSpPr>
        <p:spPr>
          <a:xfrm>
            <a:off x="2539253" y="1263650"/>
            <a:ext cx="7113494" cy="1880480"/>
          </a:xfrm>
        </p:spPr>
        <p:txBody>
          <a:bodyPr>
            <a:normAutofit/>
          </a:bodyPr>
          <a:lstStyle/>
          <a:p>
            <a:r>
              <a:rPr lang="en-US" b="1" dirty="0">
                <a:latin typeface="Garamond" panose="02020404030301010803" pitchFamily="18" charset="0"/>
              </a:rPr>
              <a:t>US Dollar Exchange Rates: Asian Countries</a:t>
            </a:r>
            <a:br>
              <a:rPr lang="en-US" b="1" dirty="0">
                <a:latin typeface="Garamond" panose="02020404030301010803" pitchFamily="18" charset="0"/>
              </a:rPr>
            </a:br>
            <a:endParaRPr lang="en-IN" b="1" dirty="0">
              <a:latin typeface="Garamond" panose="02020404030301010803" pitchFamily="18" charset="0"/>
            </a:endParaRPr>
          </a:p>
        </p:txBody>
      </p:sp>
      <p:sp>
        <p:nvSpPr>
          <p:cNvPr id="3" name="Subtitle 2">
            <a:extLst>
              <a:ext uri="{FF2B5EF4-FFF2-40B4-BE49-F238E27FC236}">
                <a16:creationId xmlns:a16="http://schemas.microsoft.com/office/drawing/2014/main" id="{83C5D90A-CCDD-C2BD-A99A-414B17D333C3}"/>
              </a:ext>
            </a:extLst>
          </p:cNvPr>
          <p:cNvSpPr>
            <a:spLocks noGrp="1"/>
          </p:cNvSpPr>
          <p:nvPr>
            <p:ph type="subTitle" idx="1"/>
          </p:nvPr>
        </p:nvSpPr>
        <p:spPr>
          <a:xfrm>
            <a:off x="5448693" y="4487159"/>
            <a:ext cx="6285736" cy="1676087"/>
          </a:xfrm>
        </p:spPr>
        <p:txBody>
          <a:bodyPr anchor="t">
            <a:normAutofit lnSpcReduction="10000"/>
          </a:bodyPr>
          <a:lstStyle/>
          <a:p>
            <a:pPr algn="r"/>
            <a:r>
              <a:rPr lang="en-US" dirty="0"/>
              <a:t>Presented by Group 10:</a:t>
            </a:r>
          </a:p>
          <a:p>
            <a:pPr algn="r"/>
            <a:r>
              <a:rPr lang="en-US" dirty="0"/>
              <a:t>Quraishi Abdallah, Mohammed </a:t>
            </a:r>
            <a:r>
              <a:rPr lang="en-US" dirty="0" err="1"/>
              <a:t>Bahauddin</a:t>
            </a:r>
            <a:endParaRPr lang="en-US" dirty="0"/>
          </a:p>
          <a:p>
            <a:pPr algn="r"/>
            <a:r>
              <a:rPr lang="en-IN" dirty="0" err="1"/>
              <a:t>Monish</a:t>
            </a:r>
            <a:r>
              <a:rPr lang="en-IN" dirty="0"/>
              <a:t> Kumar Naidu </a:t>
            </a:r>
            <a:r>
              <a:rPr lang="en-IN" dirty="0" err="1"/>
              <a:t>Pinapala</a:t>
            </a:r>
            <a:endParaRPr lang="en-IN" dirty="0"/>
          </a:p>
          <a:p>
            <a:pPr algn="r"/>
            <a:r>
              <a:rPr lang="en-IN" dirty="0"/>
              <a:t>Goutham Yallapu</a:t>
            </a:r>
          </a:p>
        </p:txBody>
      </p:sp>
      <p:grpSp>
        <p:nvGrpSpPr>
          <p:cNvPr id="53" name="Group 52">
            <a:extLst>
              <a:ext uri="{FF2B5EF4-FFF2-40B4-BE49-F238E27FC236}">
                <a16:creationId xmlns:a16="http://schemas.microsoft.com/office/drawing/2014/main" id="{A206FD63-63B5-4FE3-A87F-05F94B21B8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54" name="Rectangle 53">
              <a:extLst>
                <a:ext uri="{FF2B5EF4-FFF2-40B4-BE49-F238E27FC236}">
                  <a16:creationId xmlns:a16="http://schemas.microsoft.com/office/drawing/2014/main" id="{6A86DBE9-D336-44D1-92FA-BA402C628C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5" name="Straight Connector 54">
              <a:extLst>
                <a:ext uri="{FF2B5EF4-FFF2-40B4-BE49-F238E27FC236}">
                  <a16:creationId xmlns:a16="http://schemas.microsoft.com/office/drawing/2014/main" id="{6A46B389-851B-469E-BEE7-92EA81669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23CA0E-FA7F-4ACA-9F3B-4FEBC353A4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389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1295400" y="311364"/>
            <a:ext cx="93618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000000"/>
                </a:solidFill>
                <a:latin typeface="Times New Roman"/>
                <a:cs typeface="Times New Roman"/>
              </a:rPr>
              <a:t>Performance</a:t>
            </a:r>
            <a:r>
              <a:rPr sz="2400" b="1" spc="-15" dirty="0">
                <a:solidFill>
                  <a:srgbClr val="000000"/>
                </a:solidFill>
                <a:latin typeface="Times New Roman"/>
                <a:cs typeface="Times New Roman"/>
              </a:rPr>
              <a:t> </a:t>
            </a:r>
            <a:r>
              <a:rPr sz="2400" b="1" dirty="0">
                <a:solidFill>
                  <a:srgbClr val="000000"/>
                </a:solidFill>
                <a:latin typeface="Times New Roman"/>
                <a:cs typeface="Times New Roman"/>
              </a:rPr>
              <a:t>of</a:t>
            </a:r>
            <a:r>
              <a:rPr sz="2400" b="1" spc="-5" dirty="0">
                <a:solidFill>
                  <a:srgbClr val="000000"/>
                </a:solidFill>
                <a:latin typeface="Times New Roman"/>
                <a:cs typeface="Times New Roman"/>
              </a:rPr>
              <a:t> Dollar</a:t>
            </a:r>
            <a:r>
              <a:rPr sz="2400" b="1" spc="-15" dirty="0">
                <a:solidFill>
                  <a:srgbClr val="000000"/>
                </a:solidFill>
                <a:latin typeface="Times New Roman"/>
                <a:cs typeface="Times New Roman"/>
              </a:rPr>
              <a:t> </a:t>
            </a:r>
            <a:r>
              <a:rPr sz="2400" b="1" dirty="0">
                <a:solidFill>
                  <a:srgbClr val="000000"/>
                </a:solidFill>
                <a:latin typeface="Times New Roman"/>
                <a:cs typeface="Times New Roman"/>
              </a:rPr>
              <a:t>against</a:t>
            </a:r>
            <a:r>
              <a:rPr sz="2400" b="1" spc="-5" dirty="0">
                <a:solidFill>
                  <a:srgbClr val="000000"/>
                </a:solidFill>
                <a:latin typeface="Times New Roman"/>
                <a:cs typeface="Times New Roman"/>
              </a:rPr>
              <a:t> </a:t>
            </a:r>
            <a:r>
              <a:rPr lang="en-US" sz="2400" b="1" spc="-5" dirty="0">
                <a:solidFill>
                  <a:srgbClr val="000000"/>
                </a:solidFill>
              </a:rPr>
              <a:t>currencies</a:t>
            </a:r>
            <a:r>
              <a:rPr sz="2400" b="1" spc="-15" dirty="0">
                <a:solidFill>
                  <a:srgbClr val="000000"/>
                </a:solidFill>
                <a:latin typeface="Times New Roman"/>
                <a:cs typeface="Times New Roman"/>
              </a:rPr>
              <a:t> </a:t>
            </a:r>
            <a:r>
              <a:rPr sz="2400" b="1" dirty="0">
                <a:solidFill>
                  <a:srgbClr val="000000"/>
                </a:solidFill>
                <a:latin typeface="Times New Roman"/>
                <a:cs typeface="Times New Roman"/>
              </a:rPr>
              <a:t>over</a:t>
            </a:r>
            <a:r>
              <a:rPr sz="2400" b="1" spc="-5" dirty="0">
                <a:solidFill>
                  <a:srgbClr val="000000"/>
                </a:solidFill>
                <a:latin typeface="Times New Roman"/>
                <a:cs typeface="Times New Roman"/>
              </a:rPr>
              <a:t> </a:t>
            </a:r>
            <a:r>
              <a:rPr sz="2400" b="1" dirty="0">
                <a:solidFill>
                  <a:srgbClr val="000000"/>
                </a:solidFill>
                <a:latin typeface="Times New Roman"/>
                <a:cs typeface="Times New Roman"/>
              </a:rPr>
              <a:t>the</a:t>
            </a:r>
            <a:r>
              <a:rPr sz="2400" b="1" spc="-10" dirty="0">
                <a:solidFill>
                  <a:srgbClr val="000000"/>
                </a:solidFill>
                <a:latin typeface="Times New Roman"/>
                <a:cs typeface="Times New Roman"/>
              </a:rPr>
              <a:t> </a:t>
            </a:r>
            <a:r>
              <a:rPr sz="2400" b="1" spc="-5" dirty="0">
                <a:solidFill>
                  <a:srgbClr val="000000"/>
                </a:solidFill>
                <a:latin typeface="Times New Roman"/>
                <a:cs typeface="Times New Roman"/>
              </a:rPr>
              <a:t>past</a:t>
            </a:r>
            <a:r>
              <a:rPr sz="2400" b="1" spc="-10" dirty="0">
                <a:solidFill>
                  <a:srgbClr val="000000"/>
                </a:solidFill>
                <a:latin typeface="Times New Roman"/>
                <a:cs typeface="Times New Roman"/>
              </a:rPr>
              <a:t> </a:t>
            </a:r>
            <a:r>
              <a:rPr sz="2400" b="1" spc="-5" dirty="0">
                <a:solidFill>
                  <a:srgbClr val="000000"/>
                </a:solidFill>
                <a:latin typeface="Times New Roman"/>
                <a:cs typeface="Times New Roman"/>
              </a:rPr>
              <a:t>decade</a:t>
            </a:r>
            <a:endParaRPr sz="2400" dirty="0">
              <a:latin typeface="Times New Roman"/>
              <a:cs typeface="Times New Roman"/>
            </a:endParaRPr>
          </a:p>
        </p:txBody>
      </p:sp>
      <p:pic>
        <p:nvPicPr>
          <p:cNvPr id="5" name="Picture 4">
            <a:extLst>
              <a:ext uri="{FF2B5EF4-FFF2-40B4-BE49-F238E27FC236}">
                <a16:creationId xmlns:a16="http://schemas.microsoft.com/office/drawing/2014/main" id="{B10C1E9C-0C7B-1409-96D6-56E836024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827" y="1060922"/>
            <a:ext cx="8590378" cy="54857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D68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1952135"/>
            <a:ext cx="2794605" cy="2210279"/>
          </a:xfrm>
          <a:prstGeom prst="rect">
            <a:avLst/>
          </a:prstGeom>
        </p:spPr>
      </p:pic>
      <p:sp>
        <p:nvSpPr>
          <p:cNvPr id="4" name="TextBox 3">
            <a:extLst>
              <a:ext uri="{FF2B5EF4-FFF2-40B4-BE49-F238E27FC236}">
                <a16:creationId xmlns:a16="http://schemas.microsoft.com/office/drawing/2014/main" id="{2BBDD5F1-E19D-0216-ACA1-37672BC11CB6}"/>
              </a:ext>
            </a:extLst>
          </p:cNvPr>
          <p:cNvSpPr txBox="1"/>
          <p:nvPr/>
        </p:nvSpPr>
        <p:spPr>
          <a:xfrm>
            <a:off x="3949831" y="1169128"/>
            <a:ext cx="7795967" cy="5339923"/>
          </a:xfrm>
          <a:prstGeom prst="rect">
            <a:avLst/>
          </a:prstGeom>
          <a:noFill/>
        </p:spPr>
        <p:txBody>
          <a:bodyPr wrap="square" rtlCol="0">
            <a:spAutoFit/>
          </a:bodyPr>
          <a:lstStyle/>
          <a:p>
            <a:pPr marL="342900" indent="-342900">
              <a:buFont typeface="Arial" panose="020B0604020202020204" pitchFamily="34" charset="0"/>
              <a:buChar char="•"/>
            </a:pPr>
            <a:r>
              <a:rPr lang="en-US" sz="1900" dirty="0">
                <a:latin typeface="Garamond" panose="02020404030301010803" pitchFamily="18" charset="0"/>
                <a:cs typeface="Times New Roman" panose="02020603050405020304" pitchFamily="18" charset="0"/>
              </a:rPr>
              <a:t>In conclusion, majority of the Asian currencies have shown improvement against the US dollar over the past decade, but only a few of the major currencies still maintain a positive trend with consistency</a:t>
            </a:r>
          </a:p>
          <a:p>
            <a:pPr marL="342900" indent="-342900">
              <a:buFont typeface="Arial" panose="020B0604020202020204" pitchFamily="34" charset="0"/>
              <a:buChar char="•"/>
            </a:pPr>
            <a:endParaRPr lang="en-US" sz="1900" dirty="0">
              <a:latin typeface="Garamond" panose="02020404030301010803" pitchFamily="18" charset="0"/>
              <a:cs typeface="Times New Roman" panose="02020603050405020304" pitchFamily="18" charset="0"/>
            </a:endParaRPr>
          </a:p>
          <a:p>
            <a:r>
              <a:rPr lang="en-US" sz="1900" dirty="0">
                <a:latin typeface="Garamond" panose="02020404030301010803" pitchFamily="18" charset="0"/>
                <a:cs typeface="Times New Roman" panose="02020603050405020304" pitchFamily="18" charset="0"/>
              </a:rPr>
              <a:t>	Chinese yuan (CNY) - Which has grown positively against the US 	dollar, this is mainly due to China’s efforts to internationalize its 	currency.</a:t>
            </a:r>
          </a:p>
          <a:p>
            <a:endParaRPr lang="en-US" sz="1900" dirty="0">
              <a:latin typeface="Garamond" panose="02020404030301010803" pitchFamily="18" charset="0"/>
              <a:cs typeface="Times New Roman" panose="02020603050405020304" pitchFamily="18" charset="0"/>
            </a:endParaRPr>
          </a:p>
          <a:p>
            <a:pPr marL="342900" indent="-342900">
              <a:buFont typeface="Arial" panose="020B0604020202020204" pitchFamily="34" charset="0"/>
              <a:buChar char="•"/>
            </a:pPr>
            <a:r>
              <a:rPr lang="en-US" sz="1900" dirty="0">
                <a:latin typeface="Garamond" panose="02020404030301010803" pitchFamily="18" charset="0"/>
                <a:cs typeface="Times New Roman" panose="02020603050405020304" pitchFamily="18" charset="0"/>
              </a:rPr>
              <a:t>Few major currencies have shown a downward trend against the USD:</a:t>
            </a:r>
          </a:p>
          <a:p>
            <a:r>
              <a:rPr lang="en-US" sz="1900" dirty="0">
                <a:latin typeface="Garamond" panose="02020404030301010803" pitchFamily="18" charset="0"/>
                <a:cs typeface="Times New Roman" panose="02020603050405020304" pitchFamily="18" charset="0"/>
              </a:rPr>
              <a:t>	</a:t>
            </a:r>
          </a:p>
          <a:p>
            <a:r>
              <a:rPr lang="en-US" sz="1900" dirty="0">
                <a:latin typeface="Garamond" panose="02020404030301010803" pitchFamily="18" charset="0"/>
                <a:cs typeface="Times New Roman" panose="02020603050405020304" pitchFamily="18" charset="0"/>
              </a:rPr>
              <a:t>	Japanese yen (JPY) - JPY has a depreciating trend against the USD in 	the past decade, this is mainly due to the Bank of Japan’s 	monetary 	policies, which have led to a weaker yen.</a:t>
            </a:r>
          </a:p>
          <a:p>
            <a:pPr marL="342900" indent="-342900">
              <a:buFont typeface="Arial" panose="020B0604020202020204" pitchFamily="34" charset="0"/>
              <a:buChar char="•"/>
            </a:pPr>
            <a:endParaRPr lang="en-US" sz="1900" dirty="0">
              <a:latin typeface="Garamond" panose="02020404030301010803" pitchFamily="18" charset="0"/>
              <a:cs typeface="Times New Roman" panose="02020603050405020304" pitchFamily="18" charset="0"/>
            </a:endParaRPr>
          </a:p>
          <a:p>
            <a:r>
              <a:rPr lang="en-US" sz="1900" dirty="0">
                <a:latin typeface="Garamond" panose="02020404030301010803" pitchFamily="18" charset="0"/>
                <a:cs typeface="Times New Roman" panose="02020603050405020304" pitchFamily="18" charset="0"/>
              </a:rPr>
              <a:t>	Indian rupee (INR) - Like JPY, INR has also shown a depreciating 	trend against the USD, due to India's high inflation rates and current 	account deficit, which have led to a weaker rupee.</a:t>
            </a:r>
            <a:endParaRPr lang="en-IN" sz="1900" dirty="0">
              <a:latin typeface="Garamond" panose="02020404030301010803"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88F317D8-4B7A-AA24-5330-1AD13EA44A1C}"/>
              </a:ext>
            </a:extLst>
          </p:cNvPr>
          <p:cNvSpPr txBox="1"/>
          <p:nvPr/>
        </p:nvSpPr>
        <p:spPr>
          <a:xfrm>
            <a:off x="443060" y="301452"/>
            <a:ext cx="4543719" cy="553998"/>
          </a:xfrm>
          <a:prstGeom prst="rect">
            <a:avLst/>
          </a:prstGeom>
          <a:noFill/>
        </p:spPr>
        <p:txBody>
          <a:bodyPr wrap="square" rtlCol="0">
            <a:spAutoFit/>
          </a:bodyPr>
          <a:lstStyle/>
          <a:p>
            <a:r>
              <a:rPr lang="en-US" sz="3000" b="1" dirty="0"/>
              <a:t>Conclusions and Findings:</a:t>
            </a:r>
            <a:endParaRPr lang="en-IN" sz="3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C85A-D152-D198-FB14-831B13BD02D3}"/>
              </a:ext>
            </a:extLst>
          </p:cNvPr>
          <p:cNvSpPr>
            <a:spLocks noGrp="1"/>
          </p:cNvSpPr>
          <p:nvPr>
            <p:ph type="title"/>
          </p:nvPr>
        </p:nvSpPr>
        <p:spPr/>
        <p:txBody>
          <a:bodyPr/>
          <a:lstStyle/>
          <a:p>
            <a:pPr algn="l"/>
            <a:r>
              <a:rPr lang="en-US" b="1" dirty="0"/>
              <a:t>CITATIONS:</a:t>
            </a:r>
            <a:endParaRPr lang="en-IN" b="1" dirty="0"/>
          </a:p>
        </p:txBody>
      </p:sp>
      <p:sp>
        <p:nvSpPr>
          <p:cNvPr id="3" name="Content Placeholder 2">
            <a:extLst>
              <a:ext uri="{FF2B5EF4-FFF2-40B4-BE49-F238E27FC236}">
                <a16:creationId xmlns:a16="http://schemas.microsoft.com/office/drawing/2014/main" id="{71049C47-0430-6280-ACEB-E38A2B37A242}"/>
              </a:ext>
            </a:extLst>
          </p:cNvPr>
          <p:cNvSpPr>
            <a:spLocks noGrp="1"/>
          </p:cNvSpPr>
          <p:nvPr>
            <p:ph idx="1"/>
          </p:nvPr>
        </p:nvSpPr>
        <p:spPr/>
        <p:txBody>
          <a:bodyPr/>
          <a:lstStyle/>
          <a:p>
            <a:pPr marL="0" indent="0">
              <a:buNone/>
            </a:pPr>
            <a:r>
              <a:rPr lang="en-IN" sz="1800" dirty="0">
                <a:latin typeface="Garamond" panose="02020404030301010803" pitchFamily="18" charset="0"/>
              </a:rPr>
              <a:t>Dataset - </a:t>
            </a:r>
            <a:r>
              <a:rPr lang="en-IN" sz="1800" b="0" i="0" u="none" strike="noStrike" baseline="0" dirty="0">
                <a:latin typeface="Garamond" panose="02020404030301010803" pitchFamily="18" charset="0"/>
                <a:hlinkClick r:id="rId2"/>
              </a:rPr>
              <a:t>https://www.kaggle.com/datasets/adilbhatti/dollar-exchange-rates-asian-countries</a:t>
            </a:r>
            <a:endParaRPr lang="en-IN" sz="1800" b="0" i="0" u="none" strike="noStrike" baseline="0" dirty="0">
              <a:latin typeface="Garamond" panose="02020404030301010803" pitchFamily="18" charset="0"/>
            </a:endParaRPr>
          </a:p>
          <a:p>
            <a:pPr marL="0" indent="0">
              <a:buNone/>
            </a:pPr>
            <a:r>
              <a:rPr lang="en-IN" sz="1800" b="0" i="0" u="none" strike="noStrike" baseline="0" dirty="0">
                <a:latin typeface="Garamond" panose="02020404030301010803" pitchFamily="18" charset="0"/>
              </a:rPr>
              <a:t>International Monetary fund – Current </a:t>
            </a:r>
            <a:r>
              <a:rPr lang="en-IN" sz="1800" b="0" i="0" u="none" strike="noStrike" baseline="0" dirty="0" err="1">
                <a:latin typeface="Garamond" panose="02020404030301010803" pitchFamily="18" charset="0"/>
              </a:rPr>
              <a:t>Exchage</a:t>
            </a:r>
            <a:r>
              <a:rPr lang="en-IN" sz="1800" b="0" i="0" u="none" strike="noStrike" baseline="0" dirty="0">
                <a:latin typeface="Garamond" panose="02020404030301010803" pitchFamily="18" charset="0"/>
              </a:rPr>
              <a:t> rates of different currencies</a:t>
            </a:r>
          </a:p>
          <a:p>
            <a:pPr marL="0" indent="0">
              <a:buNone/>
            </a:pPr>
            <a:r>
              <a:rPr lang="en-IN" sz="1800" b="0" i="0" u="none" strike="noStrike" baseline="0" dirty="0">
                <a:latin typeface="Garamond" panose="02020404030301010803" pitchFamily="18" charset="0"/>
              </a:rPr>
              <a:t> </a:t>
            </a:r>
            <a:endParaRPr lang="en-IN" dirty="0"/>
          </a:p>
        </p:txBody>
      </p:sp>
    </p:spTree>
    <p:extLst>
      <p:ext uri="{BB962C8B-B14F-4D97-AF65-F5344CB8AC3E}">
        <p14:creationId xmlns:p14="http://schemas.microsoft.com/office/powerpoint/2010/main" val="3195217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EB8F-68B5-45C7-B2E2-C7CEA0B52A93}"/>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9674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7" name="Rectangle 9">
            <a:extLst>
              <a:ext uri="{FF2B5EF4-FFF2-40B4-BE49-F238E27FC236}">
                <a16:creationId xmlns:a16="http://schemas.microsoft.com/office/drawing/2014/main" id="{8CD557CE-2AB8-44E1-AABA-A21D2274F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11">
            <a:extLst>
              <a:ext uri="{FF2B5EF4-FFF2-40B4-BE49-F238E27FC236}">
                <a16:creationId xmlns:a16="http://schemas.microsoft.com/office/drawing/2014/main" id="{58DCB6E5-A344-4A17-A353-EC4D71E6C4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8" name="Picture 13">
            <a:extLst>
              <a:ext uri="{FF2B5EF4-FFF2-40B4-BE49-F238E27FC236}">
                <a16:creationId xmlns:a16="http://schemas.microsoft.com/office/drawing/2014/main" id="{4D82F4F2-6117-4CCD-94A7-4AFD603EC3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0" name="Rectangle 15">
            <a:extLst>
              <a:ext uri="{FF2B5EF4-FFF2-40B4-BE49-F238E27FC236}">
                <a16:creationId xmlns:a16="http://schemas.microsoft.com/office/drawing/2014/main" id="{3CCA9FB2-FFC7-4B6D-8E30-9D2CC14E7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17">
            <a:extLst>
              <a:ext uri="{FF2B5EF4-FFF2-40B4-BE49-F238E27FC236}">
                <a16:creationId xmlns:a16="http://schemas.microsoft.com/office/drawing/2014/main" id="{3CF6D6F6-E7F9-4521-BD22-74A61D8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19">
            <a:extLst>
              <a:ext uri="{FF2B5EF4-FFF2-40B4-BE49-F238E27FC236}">
                <a16:creationId xmlns:a16="http://schemas.microsoft.com/office/drawing/2014/main" id="{1B566E74-1425-46AC-885D-D2DAEE365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2205C6-0687-1CD8-74BA-AD7B2C47553F}"/>
              </a:ext>
            </a:extLst>
          </p:cNvPr>
          <p:cNvSpPr>
            <a:spLocks noGrp="1"/>
          </p:cNvSpPr>
          <p:nvPr>
            <p:ph idx="1"/>
          </p:nvPr>
        </p:nvSpPr>
        <p:spPr>
          <a:xfrm>
            <a:off x="2002504" y="1427368"/>
            <a:ext cx="3317493" cy="3997828"/>
          </a:xfrm>
        </p:spPr>
        <p:txBody>
          <a:bodyPr>
            <a:normAutofit/>
          </a:bodyPr>
          <a:lstStyle/>
          <a:p>
            <a:pPr marL="0" indent="0">
              <a:buNone/>
            </a:pPr>
            <a:r>
              <a:rPr lang="en-US" sz="4000" dirty="0">
                <a:latin typeface="Times New Roman" panose="02020603050405020304" pitchFamily="18" charset="0"/>
                <a:cs typeface="Times New Roman" panose="02020603050405020304" pitchFamily="18" charset="0"/>
              </a:rPr>
              <a:t>Thank you</a:t>
            </a:r>
            <a:endParaRPr lang="en-IN" sz="4000" dirty="0">
              <a:latin typeface="Times New Roman" panose="02020603050405020304" pitchFamily="18" charset="0"/>
              <a:cs typeface="Times New Roman" panose="02020603050405020304" pitchFamily="18" charset="0"/>
            </a:endParaRPr>
          </a:p>
        </p:txBody>
      </p:sp>
      <p:pic>
        <p:nvPicPr>
          <p:cNvPr id="76" name="Graphic 6" descr="Smiling Face with No Fill">
            <a:extLst>
              <a:ext uri="{FF2B5EF4-FFF2-40B4-BE49-F238E27FC236}">
                <a16:creationId xmlns:a16="http://schemas.microsoft.com/office/drawing/2014/main" id="{77DD7478-4E60-85F3-8D30-66FC8F999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4766" y="1103522"/>
            <a:ext cx="4651619" cy="465161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77" name="Rectangle 21">
            <a:extLst>
              <a:ext uri="{FF2B5EF4-FFF2-40B4-BE49-F238E27FC236}">
                <a16:creationId xmlns:a16="http://schemas.microsoft.com/office/drawing/2014/main" id="{06858379-D070-40E4-8A3D-F29E90C5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503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3" name="Rectangle 31">
            <a:extLst>
              <a:ext uri="{FF2B5EF4-FFF2-40B4-BE49-F238E27FC236}">
                <a16:creationId xmlns:a16="http://schemas.microsoft.com/office/drawing/2014/main" id="{54961F17-D0E4-4576-8697-C062B28F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45" name="Picture 33">
            <a:extLst>
              <a:ext uri="{FF2B5EF4-FFF2-40B4-BE49-F238E27FC236}">
                <a16:creationId xmlns:a16="http://schemas.microsoft.com/office/drawing/2014/main" id="{02DF1AEC-0327-4A10-AED3-E227ACAEBC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6" name="Picture 35">
            <a:extLst>
              <a:ext uri="{FF2B5EF4-FFF2-40B4-BE49-F238E27FC236}">
                <a16:creationId xmlns:a16="http://schemas.microsoft.com/office/drawing/2014/main" id="{C839742D-6F41-4E7D-9C32-1D9825B40F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7" name="Rectangle 37">
            <a:extLst>
              <a:ext uri="{FF2B5EF4-FFF2-40B4-BE49-F238E27FC236}">
                <a16:creationId xmlns:a16="http://schemas.microsoft.com/office/drawing/2014/main" id="{5F3ADA23-8B3C-4029-923E-81303CBE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8" name="Rectangle 39">
            <a:extLst>
              <a:ext uri="{FF2B5EF4-FFF2-40B4-BE49-F238E27FC236}">
                <a16:creationId xmlns:a16="http://schemas.microsoft.com/office/drawing/2014/main" id="{39EAE543-FFF6-43C7-AD71-A9856C6E7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7A7CA6C-8178-E44C-C5B4-8162E4C7C6D0}"/>
              </a:ext>
            </a:extLst>
          </p:cNvPr>
          <p:cNvSpPr>
            <a:spLocks noGrp="1"/>
          </p:cNvSpPr>
          <p:nvPr>
            <p:ph type="title"/>
          </p:nvPr>
        </p:nvSpPr>
        <p:spPr>
          <a:xfrm>
            <a:off x="6253964" y="495407"/>
            <a:ext cx="3024722" cy="660294"/>
          </a:xfrm>
        </p:spPr>
        <p:txBody>
          <a:bodyPr vert="horz" lIns="91440" tIns="45720" rIns="91440" bIns="45720" rtlCol="0" anchor="t">
            <a:normAutofit fontScale="90000"/>
          </a:bodyPr>
          <a:lstStyle/>
          <a:p>
            <a:pPr algn="l"/>
            <a:r>
              <a:rPr lang="en-US" sz="2400" b="1" dirty="0">
                <a:latin typeface="Times New Roman" panose="02020603050405020304" pitchFamily="18" charset="0"/>
                <a:cs typeface="Times New Roman" panose="02020603050405020304" pitchFamily="18" charset="0"/>
              </a:rPr>
              <a:t>Introduction</a:t>
            </a:r>
            <a:br>
              <a:rPr lang="en-US" sz="2800" dirty="0"/>
            </a:br>
            <a:endParaRPr lang="en-US" sz="2800" dirty="0"/>
          </a:p>
        </p:txBody>
      </p:sp>
      <p:pic>
        <p:nvPicPr>
          <p:cNvPr id="10" name="Content Placeholder 9" descr="A close-up of a dollar bill&#10;&#10;Description automatically generated with low confidence">
            <a:extLst>
              <a:ext uri="{FF2B5EF4-FFF2-40B4-BE49-F238E27FC236}">
                <a16:creationId xmlns:a16="http://schemas.microsoft.com/office/drawing/2014/main" id="{F6BF480D-389C-C30F-1A9F-F34F49497635}"/>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l="15386" r="27153" b="-1"/>
          <a:stretch/>
        </p:blipFill>
        <p:spPr>
          <a:xfrm>
            <a:off x="1123204" y="495407"/>
            <a:ext cx="4971729" cy="5549899"/>
          </a:xfrm>
          <a:prstGeom prst="rect">
            <a:avLst/>
          </a:prstGeom>
          <a:ln w="12700">
            <a:solidFill>
              <a:schemeClr val="tx1"/>
            </a:solidFill>
          </a:ln>
        </p:spPr>
      </p:pic>
      <p:sp>
        <p:nvSpPr>
          <p:cNvPr id="42" name="Rectangle 41">
            <a:extLst>
              <a:ext uri="{FF2B5EF4-FFF2-40B4-BE49-F238E27FC236}">
                <a16:creationId xmlns:a16="http://schemas.microsoft.com/office/drawing/2014/main" id="{8D7E355E-8304-4C50-B384-7DAC68D87C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67D27305-5D85-B7DD-A392-12E56FD2C826}"/>
              </a:ext>
            </a:extLst>
          </p:cNvPr>
          <p:cNvSpPr txBox="1"/>
          <p:nvPr/>
        </p:nvSpPr>
        <p:spPr>
          <a:xfrm>
            <a:off x="6256095" y="495407"/>
            <a:ext cx="5087984" cy="6222999"/>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0000"/>
              </a:lnSpc>
              <a:spcBef>
                <a:spcPts val="0"/>
              </a:spcBef>
              <a:spcAft>
                <a:spcPts val="600"/>
              </a:spcAft>
              <a:buClr>
                <a:srgbClr val="8EC0C1"/>
              </a:buClr>
              <a:buSzPct val="90000"/>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The United states dollar is the official currency of United states of America.</a:t>
            </a:r>
            <a:b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endPar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10000"/>
              </a:lnSpc>
              <a:spcBef>
                <a:spcPts val="0"/>
              </a:spcBef>
              <a:spcAft>
                <a:spcPts val="600"/>
              </a:spcAft>
              <a:buClr>
                <a:srgbClr val="8EC0C1"/>
              </a:buClr>
              <a:buSzPct val="90000"/>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It came into effect in 1792 under the coinage act passed by the U.S congress.</a:t>
            </a:r>
            <a:b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endPar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10000"/>
              </a:lnSpc>
              <a:spcBef>
                <a:spcPts val="0"/>
              </a:spcBef>
              <a:spcAft>
                <a:spcPts val="600"/>
              </a:spcAft>
              <a:buClr>
                <a:srgbClr val="8EC0C1"/>
              </a:buClr>
              <a:buSzPct val="90000"/>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U.S. dollar became an important international reserve currency after the First World War and displaced the pound sterling as the world's primary reserve currency. </a:t>
            </a:r>
            <a:b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endPar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10000"/>
              </a:lnSpc>
              <a:spcBef>
                <a:spcPts val="0"/>
              </a:spcBef>
              <a:spcAft>
                <a:spcPts val="600"/>
              </a:spcAft>
              <a:buClr>
                <a:srgbClr val="8EC0C1"/>
              </a:buClr>
              <a:buSzPct val="90000"/>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The dollar is the most widely used currency in international transactions.</a:t>
            </a:r>
            <a:b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br>
            <a:endPar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10000"/>
              </a:lnSpc>
              <a:spcBef>
                <a:spcPts val="0"/>
              </a:spcBef>
              <a:spcAft>
                <a:spcPts val="600"/>
              </a:spcAft>
              <a:buClr>
                <a:srgbClr val="8EC0C1"/>
              </a:buClr>
              <a:buSzPct val="90000"/>
              <a:tabLst/>
              <a:defRPr/>
            </a:pPr>
            <a:r>
              <a:rPr kumimoji="0" lang="en-US" sz="17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And today we are here to compare the performance of well-known Asian currencies against the U.S dollar.</a:t>
            </a:r>
          </a:p>
        </p:txBody>
      </p:sp>
      <p:sp>
        <p:nvSpPr>
          <p:cNvPr id="44" name="Rectangle 43">
            <a:extLst>
              <a:ext uri="{FF2B5EF4-FFF2-40B4-BE49-F238E27FC236}">
                <a16:creationId xmlns:a16="http://schemas.microsoft.com/office/drawing/2014/main" id="{0178E784-3C81-4963-ACD9-58EF41CE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ADD2509-522D-2828-DC11-A7280C3676E7}"/>
                  </a:ext>
                </a:extLst>
              </p14:cNvPr>
              <p14:cNvContentPartPr/>
              <p14:nvPr/>
            </p14:nvContentPartPr>
            <p14:xfrm>
              <a:off x="5016300" y="-1004040"/>
              <a:ext cx="360" cy="360"/>
            </p14:xfrm>
          </p:contentPart>
        </mc:Choice>
        <mc:Fallback xmlns="">
          <p:pic>
            <p:nvPicPr>
              <p:cNvPr id="3" name="Ink 2">
                <a:extLst>
                  <a:ext uri="{FF2B5EF4-FFF2-40B4-BE49-F238E27FC236}">
                    <a16:creationId xmlns:a16="http://schemas.microsoft.com/office/drawing/2014/main" id="{4ADD2509-522D-2828-DC11-A7280C3676E7}"/>
                  </a:ext>
                </a:extLst>
              </p:cNvPr>
              <p:cNvPicPr/>
              <p:nvPr/>
            </p:nvPicPr>
            <p:blipFill>
              <a:blip r:embed="rId8"/>
              <a:stretch>
                <a:fillRect/>
              </a:stretch>
            </p:blipFill>
            <p:spPr>
              <a:xfrm>
                <a:off x="4962660" y="-1112040"/>
                <a:ext cx="108000" cy="216000"/>
              </a:xfrm>
              <a:prstGeom prst="rect">
                <a:avLst/>
              </a:prstGeom>
            </p:spPr>
          </p:pic>
        </mc:Fallback>
      </mc:AlternateContent>
    </p:spTree>
    <p:extLst>
      <p:ext uri="{BB962C8B-B14F-4D97-AF65-F5344CB8AC3E}">
        <p14:creationId xmlns:p14="http://schemas.microsoft.com/office/powerpoint/2010/main" val="68920315"/>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4" name="Picture 3" descr="Autoradiogram on white paper">
            <a:extLst>
              <a:ext uri="{FF2B5EF4-FFF2-40B4-BE49-F238E27FC236}">
                <a16:creationId xmlns:a16="http://schemas.microsoft.com/office/drawing/2014/main" id="{AAFBFCCC-9748-2AC2-3652-2DCEC1A5F9E4}"/>
              </a:ext>
            </a:extLst>
          </p:cNvPr>
          <p:cNvPicPr>
            <a:picLocks noChangeAspect="1"/>
          </p:cNvPicPr>
          <p:nvPr/>
        </p:nvPicPr>
        <p:blipFill rotWithShape="1">
          <a:blip r:embed="rId4"/>
          <a:srcRect l="1000" r="10091"/>
          <a:stretch/>
        </p:blipFill>
        <p:spPr>
          <a:xfrm>
            <a:off x="60031" y="0"/>
            <a:ext cx="8129872" cy="6858000"/>
          </a:xfrm>
          <a:prstGeom prst="rect">
            <a:avLst/>
          </a:prstGeom>
          <a:ln w="12700">
            <a:solidFill>
              <a:schemeClr val="tx1"/>
            </a:solidFill>
          </a:ln>
        </p:spPr>
      </p:pic>
      <p:pic>
        <p:nvPicPr>
          <p:cNvPr id="10" name="Picture 9" descr="A close-up of some money&#10;&#10;Description automatically generated with medium confidence">
            <a:extLst>
              <a:ext uri="{FF2B5EF4-FFF2-40B4-BE49-F238E27FC236}">
                <a16:creationId xmlns:a16="http://schemas.microsoft.com/office/drawing/2014/main" id="{D061ED0E-F47D-F1AB-9DE3-487A08336BF4}"/>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r="60493" b="-1"/>
          <a:stretch/>
        </p:blipFill>
        <p:spPr>
          <a:xfrm>
            <a:off x="6896274" y="-64128"/>
            <a:ext cx="5235695" cy="6922128"/>
          </a:xfrm>
          <a:prstGeom prst="rect">
            <a:avLst/>
          </a:prstGeom>
          <a:ln w="12700">
            <a:solidFill>
              <a:schemeClr val="tx1"/>
            </a:solidFill>
          </a:ln>
        </p:spPr>
      </p:pic>
      <p:pic>
        <p:nvPicPr>
          <p:cNvPr id="41" name="Picture 40">
            <a:extLst>
              <a:ext uri="{FF2B5EF4-FFF2-40B4-BE49-F238E27FC236}">
                <a16:creationId xmlns:a16="http://schemas.microsoft.com/office/drawing/2014/main" id="{ED45442C-E71F-4228-A65C-EDB85E7444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EAE9780C-E313-4BD1-96FC-72CA7A64D4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87713D4C-6AE7-4D21-8F1C-F42415AE4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E7317087-A909-4482-A013-BBC624A0B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E87B0AC2-F2A7-4286-B2F4-5D89BE22F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B4CFC21-7723-B4A4-CA35-D2F715C09E86}"/>
              </a:ext>
            </a:extLst>
          </p:cNvPr>
          <p:cNvSpPr>
            <a:spLocks noGrp="1"/>
          </p:cNvSpPr>
          <p:nvPr>
            <p:ph type="ctrTitle"/>
          </p:nvPr>
        </p:nvSpPr>
        <p:spPr>
          <a:xfrm>
            <a:off x="1063189" y="1615963"/>
            <a:ext cx="5791965" cy="2268559"/>
          </a:xfrm>
        </p:spPr>
        <p:txBody>
          <a:bodyPr>
            <a:normAutofit/>
          </a:bodyPr>
          <a:lstStyle/>
          <a:p>
            <a:pPr algn="l"/>
            <a:br>
              <a:rPr lang="en-US" sz="3800" dirty="0"/>
            </a:br>
            <a:br>
              <a:rPr lang="en-US" sz="3800" dirty="0"/>
            </a:br>
            <a:endParaRPr lang="en-US" sz="3800" dirty="0"/>
          </a:p>
        </p:txBody>
      </p:sp>
      <p:sp>
        <p:nvSpPr>
          <p:cNvPr id="3" name="Subtitle 2">
            <a:extLst>
              <a:ext uri="{FF2B5EF4-FFF2-40B4-BE49-F238E27FC236}">
                <a16:creationId xmlns:a16="http://schemas.microsoft.com/office/drawing/2014/main" id="{09D952B8-8611-A939-7FE4-E0942B313B9E}"/>
              </a:ext>
            </a:extLst>
          </p:cNvPr>
          <p:cNvSpPr>
            <a:spLocks noGrp="1"/>
          </p:cNvSpPr>
          <p:nvPr>
            <p:ph type="subTitle" idx="1"/>
          </p:nvPr>
        </p:nvSpPr>
        <p:spPr>
          <a:xfrm>
            <a:off x="2128725" y="1193800"/>
            <a:ext cx="3967275" cy="911402"/>
          </a:xfrm>
        </p:spPr>
        <p:txBody>
          <a:bodyPr>
            <a:normAutofit/>
          </a:bodyPr>
          <a:lstStyle/>
          <a:p>
            <a:pPr algn="l"/>
            <a:r>
              <a:rPr lang="en-US" sz="3400" dirty="0">
                <a:solidFill>
                  <a:schemeClr val="bg2">
                    <a:lumMod val="25000"/>
                    <a:lumOff val="75000"/>
                  </a:schemeClr>
                </a:solidFill>
                <a:latin typeface="Times New Roman" panose="02020603050405020304" pitchFamily="18" charset="0"/>
                <a:cs typeface="Times New Roman" panose="02020603050405020304" pitchFamily="18" charset="0"/>
              </a:rPr>
              <a:t>Background</a:t>
            </a:r>
            <a:endParaRPr lang="en-US" sz="3400" dirty="0">
              <a:solidFill>
                <a:schemeClr val="bg2">
                  <a:lumMod val="25000"/>
                  <a:lumOff val="75000"/>
                </a:schemeClr>
              </a:solidFill>
            </a:endParaRPr>
          </a:p>
        </p:txBody>
      </p:sp>
      <p:sp>
        <p:nvSpPr>
          <p:cNvPr id="51" name="Rectangle 50">
            <a:extLst>
              <a:ext uri="{FF2B5EF4-FFF2-40B4-BE49-F238E27FC236}">
                <a16:creationId xmlns:a16="http://schemas.microsoft.com/office/drawing/2014/main" id="{A62A5F06-5DE8-4C01-9AE1-7EA30DD76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A863C52C-1D09-D0CA-99B1-AAC406261A4C}"/>
              </a:ext>
            </a:extLst>
          </p:cNvPr>
          <p:cNvSpPr txBox="1"/>
          <p:nvPr/>
        </p:nvSpPr>
        <p:spPr>
          <a:xfrm>
            <a:off x="1007533" y="3011966"/>
            <a:ext cx="5921109" cy="2862322"/>
          </a:xfrm>
          <a:prstGeom prst="rect">
            <a:avLst/>
          </a:prstGeom>
          <a:noFill/>
        </p:spPr>
        <p:txBody>
          <a:bodyPr wrap="square" rtlCol="0">
            <a:spAutoFit/>
          </a:bodyPr>
          <a:lstStyle/>
          <a:p>
            <a:pPr marL="285750" indent="-285750" algn="just" defTabSz="457200">
              <a:buFont typeface="Arial" panose="020B0604020202020204" pitchFamily="34" charset="0"/>
              <a:buChar char="•"/>
            </a:pPr>
            <a:r>
              <a:rPr lang="en-US" sz="1800" dirty="0">
                <a:solidFill>
                  <a:schemeClr val="bg2">
                    <a:lumMod val="25000"/>
                    <a:lumOff val="75000"/>
                  </a:schemeClr>
                </a:solidFill>
                <a:effectLst/>
                <a:latin typeface="Times New Roman" panose="02020603050405020304" pitchFamily="18" charset="0"/>
                <a:cs typeface="Times New Roman" panose="02020603050405020304" pitchFamily="18" charset="0"/>
              </a:rPr>
              <a:t>We chose this topic because, USD being the most exchanged currency it is usually compared with similar heavyweights like EUR, GBP, CHF or AUD, but in the past decade there are many </a:t>
            </a:r>
            <a:r>
              <a:rPr lang="en-US" sz="1800" dirty="0">
                <a:solidFill>
                  <a:schemeClr val="bg2">
                    <a:lumMod val="25000"/>
                    <a:lumOff val="75000"/>
                  </a:schemeClr>
                </a:solidFill>
                <a:latin typeface="Times New Roman" panose="02020603050405020304" pitchFamily="18" charset="0"/>
                <a:cs typeface="Times New Roman" panose="02020603050405020304" pitchFamily="18" charset="0"/>
              </a:rPr>
              <a:t>A</a:t>
            </a:r>
            <a:r>
              <a:rPr lang="en-US" sz="1800" dirty="0">
                <a:solidFill>
                  <a:schemeClr val="bg2">
                    <a:lumMod val="25000"/>
                    <a:lumOff val="75000"/>
                  </a:schemeClr>
                </a:solidFill>
                <a:effectLst/>
                <a:latin typeface="Times New Roman" panose="02020603050405020304" pitchFamily="18" charset="0"/>
                <a:cs typeface="Times New Roman" panose="02020603050405020304" pitchFamily="18" charset="0"/>
              </a:rPr>
              <a:t>sian currencies which have performed at par.</a:t>
            </a:r>
          </a:p>
          <a:p>
            <a:pPr algn="just" defTabSz="457200"/>
            <a:endParaRPr lang="en-US" sz="1800" dirty="0">
              <a:solidFill>
                <a:schemeClr val="bg2">
                  <a:lumMod val="25000"/>
                  <a:lumOff val="75000"/>
                </a:schemeClr>
              </a:solidFill>
              <a:effectLst/>
              <a:latin typeface="Times New Roman" panose="02020603050405020304" pitchFamily="18" charset="0"/>
              <a:cs typeface="Times New Roman" panose="02020603050405020304" pitchFamily="18" charset="0"/>
            </a:endParaRPr>
          </a:p>
          <a:p>
            <a:pPr marL="285750" indent="-285750" algn="just" defTabSz="457200">
              <a:buFont typeface="Arial" panose="020B0604020202020204" pitchFamily="34" charset="0"/>
              <a:buChar char="•"/>
            </a:pPr>
            <a:r>
              <a:rPr lang="en-US" dirty="0">
                <a:solidFill>
                  <a:schemeClr val="bg2">
                    <a:lumMod val="25000"/>
                    <a:lumOff val="75000"/>
                  </a:schemeClr>
                </a:solidFill>
                <a:latin typeface="Times New Roman" panose="02020603050405020304" pitchFamily="18" charset="0"/>
                <a:cs typeface="Times New Roman" panose="02020603050405020304" pitchFamily="18" charset="0"/>
              </a:rPr>
              <a:t>As we all know that Asian countries are rapidly developing nations in the current world </a:t>
            </a:r>
            <a:r>
              <a:rPr lang="en-US" sz="1800" dirty="0">
                <a:solidFill>
                  <a:schemeClr val="bg2">
                    <a:lumMod val="25000"/>
                    <a:lumOff val="75000"/>
                  </a:schemeClr>
                </a:solidFill>
                <a:effectLst/>
                <a:latin typeface="Times New Roman" panose="02020603050405020304" pitchFamily="18" charset="0"/>
                <a:cs typeface="Times New Roman" panose="02020603050405020304" pitchFamily="18" charset="0"/>
              </a:rPr>
              <a:t>and with the help of our dataset, we have analyzed the performance of various </a:t>
            </a:r>
            <a:r>
              <a:rPr lang="en-US" sz="1800" dirty="0">
                <a:solidFill>
                  <a:schemeClr val="bg2">
                    <a:lumMod val="25000"/>
                    <a:lumOff val="75000"/>
                  </a:schemeClr>
                </a:solidFill>
                <a:latin typeface="Times New Roman" panose="02020603050405020304" pitchFamily="18" charset="0"/>
                <a:cs typeface="Times New Roman" panose="02020603050405020304" pitchFamily="18" charset="0"/>
              </a:rPr>
              <a:t>A</a:t>
            </a:r>
            <a:r>
              <a:rPr lang="en-US" sz="1800" dirty="0">
                <a:solidFill>
                  <a:schemeClr val="bg2">
                    <a:lumMod val="25000"/>
                    <a:lumOff val="75000"/>
                  </a:schemeClr>
                </a:solidFill>
                <a:effectLst/>
                <a:latin typeface="Times New Roman" panose="02020603050405020304" pitchFamily="18" charset="0"/>
                <a:cs typeface="Times New Roman" panose="02020603050405020304" pitchFamily="18" charset="0"/>
              </a:rPr>
              <a:t>sian currencies against the U.S dollar.</a:t>
            </a:r>
            <a:endParaRPr kumimoji="0" lang="en-US" sz="1800" b="0" i="0" u="none" strike="noStrike" kern="1200" cap="none" spc="0" normalizeH="0" baseline="0" noProof="0" dirty="0">
              <a:ln>
                <a:noFill/>
              </a:ln>
              <a:solidFill>
                <a:schemeClr val="bg2">
                  <a:lumMod val="25000"/>
                  <a:lumOff val="75000"/>
                </a:scheme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8604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 b="11"/>
          <a:stretch>
            <a:fillRect/>
          </a:stretch>
        </p:blipFill>
        <p:spPr>
          <a:xfrm>
            <a:off x="2832100" y="2108200"/>
            <a:ext cx="9359900" cy="4749800"/>
          </a:xfrm>
          <a:prstGeom prst="rect">
            <a:avLst/>
          </a:prstGeom>
        </p:spPr>
      </p:pic>
      <p:pic>
        <p:nvPicPr>
          <p:cNvPr id="3" name="Picture 3"/>
          <p:cNvPicPr>
            <a:picLocks noChangeAspect="1"/>
          </p:cNvPicPr>
          <p:nvPr/>
        </p:nvPicPr>
        <p:blipFill>
          <a:blip r:embed="rId3"/>
          <a:srcRect t="11" b="11"/>
          <a:stretch>
            <a:fillRect/>
          </a:stretch>
        </p:blipFill>
        <p:spPr>
          <a:xfrm>
            <a:off x="2765675" y="2108200"/>
            <a:ext cx="9359900" cy="4749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4560" y="1698004"/>
            <a:ext cx="3261422" cy="3261422"/>
          </a:xfrm>
          <a:prstGeom prst="rect">
            <a:avLst/>
          </a:prstGeom>
        </p:spPr>
      </p:pic>
      <p:sp>
        <p:nvSpPr>
          <p:cNvPr id="5" name="TextBox 5"/>
          <p:cNvSpPr txBox="1"/>
          <p:nvPr/>
        </p:nvSpPr>
        <p:spPr>
          <a:xfrm>
            <a:off x="1244560" y="437233"/>
            <a:ext cx="4241482" cy="551433"/>
          </a:xfrm>
          <a:prstGeom prst="rect">
            <a:avLst/>
          </a:prstGeom>
        </p:spPr>
        <p:txBody>
          <a:bodyPr wrap="square" lIns="0" tIns="0" rIns="0" bIns="0" rtlCol="0" anchor="t">
            <a:spAutoFit/>
          </a:bodyPr>
          <a:lstStyle/>
          <a:p>
            <a:pPr>
              <a:lnSpc>
                <a:spcPts val="4320"/>
              </a:lnSpc>
            </a:pPr>
            <a:r>
              <a:rPr lang="en-US" sz="4000" spc="-10" dirty="0">
                <a:solidFill>
                  <a:schemeClr val="accent5">
                    <a:lumMod val="60000"/>
                    <a:lumOff val="40000"/>
                  </a:schemeClr>
                </a:solidFill>
                <a:latin typeface="Times New Roman"/>
              </a:rPr>
              <a:t>Research Question</a:t>
            </a:r>
          </a:p>
        </p:txBody>
      </p:sp>
      <p:sp>
        <p:nvSpPr>
          <p:cNvPr id="6" name="TextBox 6"/>
          <p:cNvSpPr txBox="1"/>
          <p:nvPr/>
        </p:nvSpPr>
        <p:spPr>
          <a:xfrm>
            <a:off x="5637808" y="2346203"/>
            <a:ext cx="4891932" cy="710900"/>
          </a:xfrm>
          <a:prstGeom prst="rect">
            <a:avLst/>
          </a:prstGeom>
        </p:spPr>
        <p:txBody>
          <a:bodyPr wrap="square" lIns="0" tIns="0" rIns="0" bIns="0" rtlCol="0" anchor="t">
            <a:spAutoFit/>
          </a:bodyPr>
          <a:lstStyle/>
          <a:p>
            <a:pPr>
              <a:lnSpc>
                <a:spcPts val="2880"/>
              </a:lnSpc>
            </a:pPr>
            <a:r>
              <a:rPr lang="en-US" sz="2000" spc="-5" dirty="0">
                <a:latin typeface="Times New Roman"/>
              </a:rPr>
              <a:t>Performance of U.S. dollar against well-known Asian  country currencies over the past decade</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270F-DCB2-19A1-B1AB-EB8C0528C598}"/>
              </a:ext>
            </a:extLst>
          </p:cNvPr>
          <p:cNvSpPr>
            <a:spLocks noGrp="1"/>
          </p:cNvSpPr>
          <p:nvPr>
            <p:ph type="title"/>
          </p:nvPr>
        </p:nvSpPr>
        <p:spPr>
          <a:xfrm>
            <a:off x="623982" y="649030"/>
            <a:ext cx="7958331" cy="1077229"/>
          </a:xfrm>
        </p:spPr>
        <p:txBody>
          <a:bodyPr>
            <a:normAutofit/>
          </a:bodyPr>
          <a:lstStyle/>
          <a:p>
            <a:pPr algn="ctr"/>
            <a:r>
              <a:rPr lang="en-US" b="1" dirty="0">
                <a:latin typeface="Times New Roman" panose="02020603050405020304" pitchFamily="18" charset="0"/>
                <a:cs typeface="Times New Roman" panose="02020603050405020304" pitchFamily="18" charset="0"/>
              </a:rPr>
              <a:t>Data Description</a:t>
            </a:r>
          </a:p>
        </p:txBody>
      </p:sp>
      <p:graphicFrame>
        <p:nvGraphicFramePr>
          <p:cNvPr id="7" name="Content Placeholder 6">
            <a:extLst>
              <a:ext uri="{FF2B5EF4-FFF2-40B4-BE49-F238E27FC236}">
                <a16:creationId xmlns:a16="http://schemas.microsoft.com/office/drawing/2014/main" id="{B6CDB2DD-52AF-1EE3-5B5C-B9C8B2411D0C}"/>
              </a:ext>
            </a:extLst>
          </p:cNvPr>
          <p:cNvGraphicFramePr>
            <a:graphicFrameLocks noGrp="1"/>
          </p:cNvGraphicFramePr>
          <p:nvPr>
            <p:ph idx="1"/>
            <p:extLst>
              <p:ext uri="{D42A27DB-BD31-4B8C-83A1-F6EECF244321}">
                <p14:modId xmlns:p14="http://schemas.microsoft.com/office/powerpoint/2010/main" val="2398138846"/>
              </p:ext>
            </p:extLst>
          </p:nvPr>
        </p:nvGraphicFramePr>
        <p:xfrm>
          <a:off x="5027233" y="1430338"/>
          <a:ext cx="7796212" cy="3792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7FBD980A-FA86-AA6D-E113-79022DC30036}"/>
              </a:ext>
            </a:extLst>
          </p:cNvPr>
          <p:cNvSpPr txBox="1"/>
          <p:nvPr/>
        </p:nvSpPr>
        <p:spPr>
          <a:xfrm>
            <a:off x="967008" y="1502688"/>
            <a:ext cx="5824731" cy="3782061"/>
          </a:xfrm>
          <a:prstGeom prst="rect">
            <a:avLst/>
          </a:prstGeom>
          <a:noFill/>
        </p:spPr>
        <p:txBody>
          <a:bodyPr wrap="square">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The dataset we used as part of this project is Dollar Exchange Rates: Asian Countries from Kaggle. </a:t>
            </a:r>
            <a:b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b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The variables in this dataset are date, currency ISO code and exchange rates.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The table on the right shows the </a:t>
            </a: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Exchange rate of each currency against 1 USD </a:t>
            </a:r>
            <a:r>
              <a:rPr kumimoji="0" lang="en-US" sz="180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as of April 2023</a:t>
            </a: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206773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object 3"/>
          <p:cNvSpPr/>
          <p:nvPr/>
        </p:nvSpPr>
        <p:spPr>
          <a:xfrm>
            <a:off x="0" y="0"/>
            <a:ext cx="12192000" cy="6858000"/>
          </a:xfrm>
          <a:custGeom>
            <a:avLst/>
            <a:gdLst/>
            <a:ahLst/>
            <a:cxnLst/>
            <a:rect l="l" t="t" r="r" b="b"/>
            <a:pathLst>
              <a:path w="12192000" h="6858000">
                <a:moveTo>
                  <a:pt x="12192000" y="157607"/>
                </a:moveTo>
                <a:lnTo>
                  <a:pt x="12031078" y="157607"/>
                </a:lnTo>
                <a:lnTo>
                  <a:pt x="12031078" y="6700406"/>
                </a:lnTo>
                <a:lnTo>
                  <a:pt x="12192000" y="6700406"/>
                </a:lnTo>
                <a:lnTo>
                  <a:pt x="12192000" y="157607"/>
                </a:lnTo>
                <a:close/>
              </a:path>
              <a:path w="12192000" h="6858000">
                <a:moveTo>
                  <a:pt x="12192000" y="0"/>
                </a:moveTo>
                <a:lnTo>
                  <a:pt x="0" y="0"/>
                </a:lnTo>
                <a:lnTo>
                  <a:pt x="0" y="157480"/>
                </a:lnTo>
                <a:lnTo>
                  <a:pt x="0" y="6700520"/>
                </a:lnTo>
                <a:lnTo>
                  <a:pt x="0" y="6858000"/>
                </a:lnTo>
                <a:lnTo>
                  <a:pt x="12192000" y="6858000"/>
                </a:lnTo>
                <a:lnTo>
                  <a:pt x="12192000" y="6700520"/>
                </a:lnTo>
                <a:lnTo>
                  <a:pt x="160909" y="6700520"/>
                </a:lnTo>
                <a:lnTo>
                  <a:pt x="160909" y="157480"/>
                </a:lnTo>
                <a:lnTo>
                  <a:pt x="12192000" y="157480"/>
                </a:lnTo>
                <a:lnTo>
                  <a:pt x="12192000" y="0"/>
                </a:lnTo>
                <a:close/>
              </a:path>
            </a:pathLst>
          </a:custGeom>
          <a:solidFill>
            <a:srgbClr val="E0DCE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a:spLocks noGrp="1"/>
          </p:cNvSpPr>
          <p:nvPr>
            <p:ph type="title"/>
          </p:nvPr>
        </p:nvSpPr>
        <p:spPr>
          <a:xfrm>
            <a:off x="802640" y="1004932"/>
            <a:ext cx="866330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solidFill>
                  <a:schemeClr val="tx1"/>
                </a:solidFill>
              </a:rPr>
              <a:t>Trends of </a:t>
            </a:r>
            <a:r>
              <a:rPr sz="1800" b="1" spc="-5" dirty="0">
                <a:solidFill>
                  <a:schemeClr val="tx1"/>
                </a:solidFill>
                <a:latin typeface="Times New Roman"/>
                <a:cs typeface="Times New Roman"/>
              </a:rPr>
              <a:t>well-known</a:t>
            </a:r>
            <a:r>
              <a:rPr sz="1800" b="1" spc="-10" dirty="0">
                <a:solidFill>
                  <a:schemeClr val="tx1"/>
                </a:solidFill>
                <a:latin typeface="Times New Roman"/>
                <a:cs typeface="Times New Roman"/>
              </a:rPr>
              <a:t> </a:t>
            </a:r>
            <a:r>
              <a:rPr sz="1800" b="1" spc="-5" dirty="0">
                <a:solidFill>
                  <a:schemeClr val="tx1"/>
                </a:solidFill>
                <a:latin typeface="Times New Roman"/>
                <a:cs typeface="Times New Roman"/>
              </a:rPr>
              <a:t>International</a:t>
            </a:r>
            <a:r>
              <a:rPr sz="1800" b="1" spc="-15" dirty="0">
                <a:solidFill>
                  <a:schemeClr val="tx1"/>
                </a:solidFill>
                <a:latin typeface="Times New Roman"/>
                <a:cs typeface="Times New Roman"/>
              </a:rPr>
              <a:t> </a:t>
            </a:r>
            <a:r>
              <a:rPr sz="1800" b="1" dirty="0">
                <a:solidFill>
                  <a:schemeClr val="tx1"/>
                </a:solidFill>
                <a:latin typeface="Times New Roman"/>
                <a:cs typeface="Times New Roman"/>
              </a:rPr>
              <a:t>traded</a:t>
            </a:r>
            <a:r>
              <a:rPr sz="1800" b="1" spc="-10" dirty="0">
                <a:solidFill>
                  <a:schemeClr val="tx1"/>
                </a:solidFill>
                <a:latin typeface="Times New Roman"/>
                <a:cs typeface="Times New Roman"/>
              </a:rPr>
              <a:t> </a:t>
            </a:r>
            <a:r>
              <a:rPr sz="1800" b="1" spc="-5" dirty="0">
                <a:solidFill>
                  <a:schemeClr val="tx1"/>
                </a:solidFill>
                <a:latin typeface="Times New Roman"/>
                <a:cs typeface="Times New Roman"/>
              </a:rPr>
              <a:t>Asian</a:t>
            </a:r>
            <a:r>
              <a:rPr sz="1800" b="1" spc="-10" dirty="0">
                <a:solidFill>
                  <a:schemeClr val="tx1"/>
                </a:solidFill>
                <a:latin typeface="Times New Roman"/>
                <a:cs typeface="Times New Roman"/>
              </a:rPr>
              <a:t> </a:t>
            </a:r>
            <a:r>
              <a:rPr sz="1800" b="1" spc="-5" dirty="0">
                <a:solidFill>
                  <a:schemeClr val="tx1"/>
                </a:solidFill>
                <a:latin typeface="Times New Roman"/>
                <a:cs typeface="Times New Roman"/>
              </a:rPr>
              <a:t>currencies</a:t>
            </a:r>
            <a:r>
              <a:rPr lang="en-US" sz="1800" b="1" spc="-5" dirty="0">
                <a:solidFill>
                  <a:schemeClr val="tx1"/>
                </a:solidFill>
                <a:latin typeface="Times New Roman"/>
                <a:cs typeface="Times New Roman"/>
              </a:rPr>
              <a:t> against the US dollar</a:t>
            </a:r>
            <a:endParaRPr sz="1800" dirty="0">
              <a:solidFill>
                <a:schemeClr val="tx1"/>
              </a:solidFill>
              <a:latin typeface="Times New Roman"/>
              <a:cs typeface="Times New Roman"/>
            </a:endParaRPr>
          </a:p>
        </p:txBody>
      </p:sp>
      <p:pic>
        <p:nvPicPr>
          <p:cNvPr id="7" name="Picture 6">
            <a:extLst>
              <a:ext uri="{FF2B5EF4-FFF2-40B4-BE49-F238E27FC236}">
                <a16:creationId xmlns:a16="http://schemas.microsoft.com/office/drawing/2014/main" id="{B9DA38D9-A7F0-37A2-AE34-8BC74DE5C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95" y="1447800"/>
            <a:ext cx="11785209" cy="47140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BC16A0-1125-0A1A-9B7F-454E858DA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Tree>
    <p:extLst>
      <p:ext uri="{BB962C8B-B14F-4D97-AF65-F5344CB8AC3E}">
        <p14:creationId xmlns:p14="http://schemas.microsoft.com/office/powerpoint/2010/main" val="204704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A69CF4-9068-C5B1-FB03-DAB3672F5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Tree>
    <p:extLst>
      <p:ext uri="{BB962C8B-B14F-4D97-AF65-F5344CB8AC3E}">
        <p14:creationId xmlns:p14="http://schemas.microsoft.com/office/powerpoint/2010/main" val="46392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274" y="-1524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836831" y="0"/>
              <a:ext cx="11355168" cy="6858000"/>
            </a:xfrm>
            <a:prstGeom prst="rect">
              <a:avLst/>
            </a:prstGeom>
          </p:spPr>
        </p:pic>
      </p:grpSp>
      <p:pic>
        <p:nvPicPr>
          <p:cNvPr id="8" name="Picture 7">
            <a:extLst>
              <a:ext uri="{FF2B5EF4-FFF2-40B4-BE49-F238E27FC236}">
                <a16:creationId xmlns:a16="http://schemas.microsoft.com/office/drawing/2014/main" id="{22137065-A52E-CB6D-525A-39757ED54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9" y="1279009"/>
            <a:ext cx="12191999" cy="4876800"/>
          </a:xfrm>
          <a:prstGeom prst="rect">
            <a:avLst/>
          </a:prstGeom>
        </p:spPr>
      </p:pic>
      <p:sp>
        <p:nvSpPr>
          <p:cNvPr id="9" name="object 3">
            <a:extLst>
              <a:ext uri="{FF2B5EF4-FFF2-40B4-BE49-F238E27FC236}">
                <a16:creationId xmlns:a16="http://schemas.microsoft.com/office/drawing/2014/main" id="{986AF5B0-13D0-3583-C986-59C444C1948A}"/>
              </a:ext>
            </a:extLst>
          </p:cNvPr>
          <p:cNvSpPr txBox="1">
            <a:spLocks/>
          </p:cNvSpPr>
          <p:nvPr/>
        </p:nvSpPr>
        <p:spPr>
          <a:xfrm>
            <a:off x="1145540" y="301937"/>
            <a:ext cx="9511665" cy="320601"/>
          </a:xfrm>
          <a:prstGeom prst="rect">
            <a:avLst/>
          </a:prstGeom>
        </p:spPr>
        <p:txBody>
          <a:bodyPr vert="horz" wrap="square" lIns="0" tIns="12700" rIns="0" bIns="0" rtlCol="0">
            <a:spAutoFit/>
          </a:bodyPr>
          <a:lstStyle>
            <a:lvl1pPr>
              <a:defRPr>
                <a:latin typeface="+mj-lt"/>
                <a:ea typeface="+mj-ea"/>
                <a:cs typeface="+mj-cs"/>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2000" b="1" i="0" u="none" strike="noStrike" kern="0" cap="none" spc="-5" normalizeH="0" baseline="0" noProof="0" dirty="0">
                <a:ln>
                  <a:noFill/>
                </a:ln>
                <a:solidFill>
                  <a:srgbClr val="000000"/>
                </a:solidFill>
                <a:effectLst/>
                <a:uLnTx/>
                <a:uFillTx/>
                <a:latin typeface="Times New Roman"/>
                <a:ea typeface="+mj-ea"/>
                <a:cs typeface="Times New Roman"/>
              </a:rPr>
              <a:t>Average year over year Percentage change for currencies against US dollar</a:t>
            </a:r>
            <a:endParaRPr kumimoji="0" lang="en-US" sz="2000" b="0" i="0" u="none" strike="noStrike" kern="0" cap="none" spc="0" normalizeH="0" baseline="0" noProof="0" dirty="0">
              <a:ln>
                <a:noFill/>
              </a:ln>
              <a:solidFill>
                <a:sysClr val="windowText" lastClr="000000"/>
              </a:solidFill>
              <a:effectLst/>
              <a:uLnTx/>
              <a:uFillTx/>
              <a:latin typeface="Times New Roman"/>
              <a:ea typeface="+mj-ea"/>
              <a:cs typeface="Times New Roman"/>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3.xml><?xml version="1.0" encoding="utf-8"?>
<a:theme xmlns:a="http://schemas.openxmlformats.org/drawingml/2006/main" name="Class open house presentation">
  <a:themeElements>
    <a:clrScheme name="Custom 14">
      <a:dk1>
        <a:sysClr val="windowText" lastClr="000000"/>
      </a:dk1>
      <a:lt1>
        <a:sysClr val="window" lastClr="FFFFFF"/>
      </a:lt1>
      <a:dk2>
        <a:srgbClr val="445EA2"/>
      </a:dk2>
      <a:lt2>
        <a:srgbClr val="EBEBEB"/>
      </a:lt2>
      <a:accent1>
        <a:srgbClr val="4495A2"/>
      </a:accent1>
      <a:accent2>
        <a:srgbClr val="7CA655"/>
      </a:accent2>
      <a:accent3>
        <a:srgbClr val="DFB240"/>
      </a:accent3>
      <a:accent4>
        <a:srgbClr val="DF8C40"/>
      </a:accent4>
      <a:accent5>
        <a:srgbClr val="DF5D40"/>
      </a:accent5>
      <a:accent6>
        <a:srgbClr val="8760AD"/>
      </a:accent6>
      <a:hlink>
        <a:srgbClr val="DF5D40"/>
      </a:hlink>
      <a:folHlink>
        <a:srgbClr val="8760AD"/>
      </a:folHlink>
    </a:clrScheme>
    <a:fontScheme name="Custom 12">
      <a:majorFont>
        <a:latin typeface="Sagona Book"/>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OpenHousePresentation_Secondary_LH_v3" id="{A38E0FFE-ECDB-44BE-8577-D6512191ACD4}" vid="{4FA1BF9C-2DCC-46C6-8391-41CEACF18D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D9D9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546</Words>
  <Application>Microsoft Office PowerPoint</Application>
  <PresentationFormat>Widescreen</PresentationFormat>
  <Paragraphs>55</Paragraphs>
  <Slides>14</Slides>
  <Notes>2</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14</vt:i4>
      </vt:variant>
    </vt:vector>
  </HeadingPairs>
  <TitlesOfParts>
    <vt:vector size="31" baseType="lpstr">
      <vt:lpstr>Arial</vt:lpstr>
      <vt:lpstr>Bembo</vt:lpstr>
      <vt:lpstr>Calibri</vt:lpstr>
      <vt:lpstr>Century Gothic</vt:lpstr>
      <vt:lpstr>Courier New</vt:lpstr>
      <vt:lpstr>Garamond</vt:lpstr>
      <vt:lpstr>MS Shell Dlg 2</vt:lpstr>
      <vt:lpstr>Quire Sans</vt:lpstr>
      <vt:lpstr>Sagona Book</vt:lpstr>
      <vt:lpstr>Times New Roman</vt:lpstr>
      <vt:lpstr>Wingdings</vt:lpstr>
      <vt:lpstr>Wingdings 3</vt:lpstr>
      <vt:lpstr>AdornVTI</vt:lpstr>
      <vt:lpstr>Madison</vt:lpstr>
      <vt:lpstr>Class open house presentation</vt:lpstr>
      <vt:lpstr>Office Theme</vt:lpstr>
      <vt:lpstr>1_Office Theme</vt:lpstr>
      <vt:lpstr>US Dollar Exchange Rates: Asian Countries </vt:lpstr>
      <vt:lpstr>Introduction </vt:lpstr>
      <vt:lpstr>  </vt:lpstr>
      <vt:lpstr>PowerPoint Presentation</vt:lpstr>
      <vt:lpstr>Data Description</vt:lpstr>
      <vt:lpstr>Trends of well-known International traded Asian currencies against the US dollar</vt:lpstr>
      <vt:lpstr>PowerPoint Presentation</vt:lpstr>
      <vt:lpstr>PowerPoint Presentation</vt:lpstr>
      <vt:lpstr>PowerPoint Presentation</vt:lpstr>
      <vt:lpstr>Performance of Dollar against currencies over the past decade</vt:lpstr>
      <vt:lpstr>PowerPoint Presentation</vt:lpstr>
      <vt:lpstr>CITATIONS:</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Dollar Exchange Rates: Asian Countries </dc:title>
  <dc:creator>Goutham Yallapu</dc:creator>
  <cp:lastModifiedBy>Goutham Yallapu</cp:lastModifiedBy>
  <cp:revision>12</cp:revision>
  <dcterms:created xsi:type="dcterms:W3CDTF">2023-04-25T07:06:05Z</dcterms:created>
  <dcterms:modified xsi:type="dcterms:W3CDTF">2023-05-07T17:02:57Z</dcterms:modified>
</cp:coreProperties>
</file>